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2.xml" ContentType="application/vnd.openxmlformats-officedocument.drawingml.chartshape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7.xml" ContentType="application/vnd.openxmlformats-officedocument.drawingml.chart+xml"/>
  <Override PartName="/ppt/theme/themeOverride2.xml" ContentType="application/vnd.openxmlformats-officedocument.themeOverride+xml"/>
  <Override PartName="/ppt/drawings/drawing3.xml" ContentType="application/vnd.openxmlformats-officedocument.drawingml.chartshapes+xml"/>
  <Override PartName="/ppt/notesSlides/notesSlide14.xml" ContentType="application/vnd.openxmlformats-officedocument.presentationml.notesSlide+xml"/>
  <Override PartName="/ppt/charts/chart8.xml" ContentType="application/vnd.openxmlformats-officedocument.drawingml.chart+xml"/>
  <Override PartName="/ppt/notesSlides/notesSlide15.xml" ContentType="application/vnd.openxmlformats-officedocument.presentationml.notesSlide+xml"/>
  <Override PartName="/ppt/charts/chart9.xml" ContentType="application/vnd.openxmlformats-officedocument.drawingml.chart+xml"/>
  <Override PartName="/ppt/theme/themeOverride3.xml" ContentType="application/vnd.openxmlformats-officedocument.themeOverr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6" r:id="rId2"/>
    <p:sldMasterId id="2147483699" r:id="rId3"/>
  </p:sldMasterIdLst>
  <p:notesMasterIdLst>
    <p:notesMasterId r:id="rId20"/>
  </p:notesMasterIdLst>
  <p:handoutMasterIdLst>
    <p:handoutMasterId r:id="rId21"/>
  </p:handoutMasterIdLst>
  <p:sldIdLst>
    <p:sldId id="294" r:id="rId4"/>
    <p:sldId id="295" r:id="rId5"/>
    <p:sldId id="270" r:id="rId6"/>
    <p:sldId id="272" r:id="rId7"/>
    <p:sldId id="299" r:id="rId8"/>
    <p:sldId id="300" r:id="rId9"/>
    <p:sldId id="306" r:id="rId10"/>
    <p:sldId id="302" r:id="rId11"/>
    <p:sldId id="305" r:id="rId12"/>
    <p:sldId id="290" r:id="rId13"/>
    <p:sldId id="303" r:id="rId14"/>
    <p:sldId id="298" r:id="rId15"/>
    <p:sldId id="292" r:id="rId16"/>
    <p:sldId id="297" r:id="rId17"/>
    <p:sldId id="291" r:id="rId18"/>
    <p:sldId id="267" r:id="rId19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A2DC"/>
    <a:srgbClr val="AEA8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2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2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.xml"/><Relationship Id="rId2" Type="http://schemas.openxmlformats.org/officeDocument/2006/relationships/package" Target="../embeddings/_____Microsoft_Excel7.xlsx"/><Relationship Id="rId1" Type="http://schemas.openxmlformats.org/officeDocument/2006/relationships/themeOverride" Target="../theme/themeOverride2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9.xlsx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612130340822051E-2"/>
          <c:y val="0.14706199700245637"/>
          <c:w val="0.77060654876730872"/>
          <c:h val="0.6887800853161287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Ярославль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11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321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 smtClean="0"/>
                      <a:t>0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mtClean="0"/>
                      <a:t>415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Плановые проверки</c:v>
                </c:pt>
                <c:pt idx="1">
                  <c:v>По иным основаниям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25</c:v>
                </c:pt>
                <c:pt idx="1">
                  <c:v>321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A01-49BD-9510-1F787E2833A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37"/>
        <c:axId val="168665832"/>
        <c:axId val="168667792"/>
      </c:barChart>
      <c:catAx>
        <c:axId val="168665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68667792"/>
        <c:crosses val="autoZero"/>
        <c:auto val="1"/>
        <c:lblAlgn val="ctr"/>
        <c:lblOffset val="100"/>
        <c:noMultiLvlLbl val="0"/>
      </c:catAx>
      <c:valAx>
        <c:axId val="16866779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68665832"/>
        <c:crosses val="autoZero"/>
        <c:crossBetween val="between"/>
      </c:valAx>
      <c:spPr>
        <a:noFill/>
        <a:ln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6446313325670455E-2"/>
          <c:y val="2.1121264303966221E-2"/>
          <c:w val="0.87360633764707196"/>
          <c:h val="0.7037039862204729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Ярославль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6.2975444939746038E-3"/>
                  <c:y val="-9.8747361404288407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7376-40DB-BF19-738E02556E40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6.2975444939745448E-3"/>
                  <c:y val="-2.06818686812576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59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7376-40DB-BF19-738E02556E40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4.9476189157056736E-3"/>
                  <c:y val="-7.0547716920342316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7376-40DB-BF19-738E02556E40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2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В отношении юридических лиц</c:v>
                </c:pt>
                <c:pt idx="1">
                  <c:v>В отношении должностных лиц</c:v>
                </c:pt>
                <c:pt idx="2">
                  <c:v>В отношении ИП</c:v>
                </c:pt>
                <c:pt idx="3">
                  <c:v>В отношении граждан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18</c:v>
                </c:pt>
                <c:pt idx="1">
                  <c:v>59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7376-40DB-BF19-738E02556E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6441752"/>
        <c:axId val="176439792"/>
      </c:barChart>
      <c:catAx>
        <c:axId val="176441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76439792"/>
        <c:crosses val="autoZero"/>
        <c:auto val="1"/>
        <c:lblAlgn val="ctr"/>
        <c:lblOffset val="100"/>
        <c:noMultiLvlLbl val="0"/>
      </c:catAx>
      <c:valAx>
        <c:axId val="17643979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6441752"/>
        <c:crosses val="autoZero"/>
        <c:crossBetween val="between"/>
      </c:valAx>
      <c:spPr>
        <a:noFill/>
        <a:ln>
          <a:noFill/>
        </a:ln>
        <a:effectLst/>
        <a:sp3d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48560455566099187"/>
          <c:y val="0.14772942959190419"/>
          <c:w val="0.50468704292795197"/>
          <c:h val="0.68929127607642893"/>
        </c:manualLayout>
      </c:layout>
      <c:bar3D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76443320"/>
        <c:axId val="176442144"/>
        <c:axId val="0"/>
      </c:bar3DChart>
      <c:catAx>
        <c:axId val="17644332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76442144"/>
        <c:crosses val="autoZero"/>
        <c:auto val="1"/>
        <c:lblAlgn val="ctr"/>
        <c:lblOffset val="100"/>
        <c:noMultiLvlLbl val="0"/>
      </c:catAx>
      <c:valAx>
        <c:axId val="1764421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6443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48560455566099187"/>
          <c:y val="0.14772942959190419"/>
          <c:w val="0.50468704292795197"/>
          <c:h val="0.68929127607642893"/>
        </c:manualLayout>
      </c:layout>
      <c:bar3D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76445280"/>
        <c:axId val="176440576"/>
        <c:axId val="0"/>
      </c:bar3DChart>
      <c:catAx>
        <c:axId val="17644528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76440576"/>
        <c:crosses val="autoZero"/>
        <c:auto val="1"/>
        <c:lblAlgn val="ctr"/>
        <c:lblOffset val="100"/>
        <c:noMultiLvlLbl val="0"/>
      </c:catAx>
      <c:valAx>
        <c:axId val="17644057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6445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Готовность  муниципальных образований 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Ярославской</a:t>
            </a:r>
            <a:r>
              <a:rPr lang="ru-RU" sz="1400" b="1" baseline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отопительному периоду 2025-2026 гг.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6878413486412197"/>
          <c:y val="2.771420459455123E-2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Готовность муниципальных образованийЯрославской  области к ОЗП</c:v>
                </c:pt>
              </c:strCache>
            </c:strRef>
          </c:tx>
          <c:spPr>
            <a:solidFill>
              <a:srgbClr val="92D050"/>
            </a:solidFill>
          </c:spPr>
          <c:dPt>
            <c:idx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98DD-467A-8FE6-8354FC3571D8}"/>
              </c:ext>
            </c:extLst>
          </c:dPt>
          <c:dPt>
            <c:idx val="1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3-98DD-467A-8FE6-8354FC3571D8}"/>
              </c:ext>
            </c:extLst>
          </c:dPt>
          <c:cat>
            <c:strRef>
              <c:f>Лист1!$A$2:$A$3</c:f>
              <c:strCache>
                <c:ptCount val="2"/>
                <c:pt idx="0">
                  <c:v>признаны готовыми к отопительному периоду</c:v>
                </c:pt>
                <c:pt idx="1">
                  <c:v>признаны неготовыми к отопительному периоду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19</c:v>
                </c:pt>
                <c:pt idx="1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98DD-467A-8FE6-8354FC3571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332">
          <a:noFill/>
        </a:ln>
      </c:spPr>
    </c:plotArea>
    <c:legend>
      <c:legendPos val="b"/>
      <c:legendEntry>
        <c:idx val="1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1400" b="1" i="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% готовности  муниципальных образований  </a:t>
            </a:r>
            <a:endParaRPr lang="ru-RU" sz="14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>
                <a:solidFill>
                  <a:schemeClr val="tx1"/>
                </a:solidFill>
              </a:defRPr>
            </a:pPr>
            <a:r>
              <a:rPr lang="ru-RU" sz="1400" b="1" i="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Ярославской области в сравнении с предыдущим отопительным периодом</a:t>
            </a:r>
            <a:endParaRPr lang="ru-RU" sz="14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1217551985795567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rAngAx val="0"/>
    </c:view3D>
    <c:floor>
      <c:thickness val="0"/>
      <c:spPr>
        <a:noFill/>
        <a:ln w="25400"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0175548453221191E-2"/>
          <c:y val="0.31257784051146403"/>
          <c:w val="0.92602298900485569"/>
          <c:h val="0.585672816988128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2024/2025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3625914088701983E-2"/>
                  <c:y val="-5.4778153868383625E-2"/>
                </c:manualLayout>
              </c:layout>
              <c:tx>
                <c:rich>
                  <a:bodyPr/>
                  <a:lstStyle/>
                  <a:p>
                    <a:fld id="{02FB0575-8E12-4CCD-B8D7-E3EA0E48467C}" type="VALUE">
                      <a:rPr lang="en-US" smtClean="0"/>
                      <a:pPr/>
                      <a:t>[ЗНАЧЕНИЕ]</a:t>
                    </a:fld>
                    <a:r>
                      <a:rPr lang="en-US" dirty="0" smtClean="0"/>
                      <a:t>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Ярославская область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83</c:v>
                </c:pt>
              </c:numCache>
            </c:numRef>
          </c:val>
          <c:shape val="cylinder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2025/2026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6.7251828177403966E-2"/>
                  <c:y val="-2.3965442317417866E-2"/>
                </c:manualLayout>
              </c:layout>
              <c:tx>
                <c:rich>
                  <a:bodyPr/>
                  <a:lstStyle/>
                  <a:p>
                    <a:fld id="{5BE05DE9-C5D0-486A-8E1A-0C0215B095F9}" type="VALUE">
                      <a:rPr lang="en-US" smtClean="0"/>
                      <a:pPr/>
                      <a:t>[ЗНАЧЕНИЕ]</a:t>
                    </a:fld>
                    <a:r>
                      <a:rPr lang="en-US" dirty="0" smtClean="0"/>
                      <a:t>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Ярославская область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shape val="cylinder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0"/>
        <c:shape val="box"/>
        <c:axId val="176439400"/>
        <c:axId val="176442536"/>
        <c:axId val="0"/>
      </c:bar3DChart>
      <c:catAx>
        <c:axId val="1764394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76442536"/>
        <c:crosses val="autoZero"/>
        <c:auto val="1"/>
        <c:lblAlgn val="ctr"/>
        <c:lblOffset val="100"/>
        <c:noMultiLvlLbl val="0"/>
      </c:catAx>
      <c:valAx>
        <c:axId val="17644253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764394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38263351275097313"/>
          <c:y val="0.8574740909036993"/>
          <c:w val="0.25084402368217529"/>
          <c:h val="0.1317166589208056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50627357721013977"/>
          <c:y val="2.3399564725974337E-2"/>
          <c:w val="0.41441066107769803"/>
          <c:h val="0.6915600156056065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Ярославль</c:v>
                </c:pt>
              </c:strCache>
            </c:strRef>
          </c:tx>
          <c:spPr>
            <a:solidFill>
              <a:srgbClr val="333399">
                <a:lumMod val="60000"/>
                <a:lumOff val="40000"/>
              </a:srgb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1.4785644437905299E-3"/>
                  <c:y val="-1.8982757334730697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2965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3.7900509002854296E-3"/>
                  <c:y val="-1.00997111432063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230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2.355218789503869E-3"/>
                  <c:y val="-8.0205837185329965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202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7376-40DB-BF19-738E02556E40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2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Информирование </c:v>
                </c:pt>
                <c:pt idx="1">
                  <c:v>Предостережения</c:v>
                </c:pt>
                <c:pt idx="2">
                  <c:v>Консультирование</c:v>
                </c:pt>
                <c:pt idx="3">
                  <c:v>Проф. визит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500</c:v>
                </c:pt>
                <c:pt idx="1">
                  <c:v>230</c:v>
                </c:pt>
                <c:pt idx="2">
                  <c:v>202</c:v>
                </c:pt>
                <c:pt idx="3">
                  <c:v>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7376-40DB-BF19-738E02556E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6444104"/>
        <c:axId val="176438616"/>
      </c:barChart>
      <c:catAx>
        <c:axId val="176444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76438616"/>
        <c:crosses val="autoZero"/>
        <c:auto val="1"/>
        <c:lblAlgn val="ctr"/>
        <c:lblOffset val="100"/>
        <c:noMultiLvlLbl val="0"/>
      </c:catAx>
      <c:valAx>
        <c:axId val="17643861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6444104"/>
        <c:crosses val="autoZero"/>
        <c:crossBetween val="between"/>
      </c:valAx>
      <c:spPr>
        <a:noFill/>
        <a:ln>
          <a:noFill/>
        </a:ln>
        <a:effectLst/>
        <a:sp3d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2">
    <c:autoUpdate val="0"/>
  </c:externalData>
  <c:userShapes r:id="rId3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7164946366291593E-2"/>
          <c:y val="5.6242117002391831E-2"/>
          <c:w val="0.90062241267065857"/>
          <c:h val="0.6024942953918667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Объекты теплоснабжения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-1.9946196454362223E-3"/>
                  <c:y val="-3.2652317383838453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 smtClean="0"/>
                      <a:t>15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BD63-46FE-A83C-469AD33C6F6B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7.5586839557509489E-3"/>
                  <c:y val="3.654077422196754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BD63-46FE-A83C-469AD33C6F6B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BD63-46FE-A83C-469AD33C6F6B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Допущено в эксплуатацию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BD63-46FE-A83C-469AD33C6F6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Объектов электросетевого хозяйства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Допущено в эксплуатацию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BD63-46FE-A83C-469AD33C6F6B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Жилые дома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chemeClr val="accent2">
                  <a:lumMod val="40000"/>
                  <a:lumOff val="6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63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latin typeface="+mn-lt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</c:f>
              <c:strCache>
                <c:ptCount val="1"/>
                <c:pt idx="0">
                  <c:v>Допущено в эксплуатацию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63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Электроустановки потребителей</c:v>
                </c:pt>
              </c:strCache>
            </c:strRef>
          </c:tx>
          <c:spPr>
            <a:solidFill>
              <a:srgbClr val="00B0F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40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</c:f>
              <c:strCache>
                <c:ptCount val="1"/>
                <c:pt idx="0">
                  <c:v>Допущено в эксплуатацию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40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Социально-значимые объекты</c:v>
                </c:pt>
              </c:strCache>
            </c:strRef>
          </c:tx>
          <c:spPr>
            <a:solidFill>
              <a:srgbClr val="92D05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19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</c:f>
              <c:strCache>
                <c:ptCount val="1"/>
                <c:pt idx="0">
                  <c:v>Допущено в эксплуатацию</c:v>
                </c:pt>
              </c:strCache>
            </c:strRef>
          </c:cat>
          <c:val>
            <c:numRef>
              <c:f>Лист1!$F$2</c:f>
              <c:numCache>
                <c:formatCode>General</c:formatCode>
                <c:ptCount val="1"/>
                <c:pt idx="0">
                  <c:v>19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6444888"/>
        <c:axId val="173748752"/>
      </c:barChart>
      <c:catAx>
        <c:axId val="176444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3748752"/>
        <c:crosses val="autoZero"/>
        <c:auto val="1"/>
        <c:lblAlgn val="ctr"/>
        <c:lblOffset val="100"/>
        <c:noMultiLvlLbl val="0"/>
      </c:catAx>
      <c:valAx>
        <c:axId val="173748752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76444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4174001434939213E-2"/>
          <c:y val="0.74252044958893471"/>
          <c:w val="0.84535648687009857"/>
          <c:h val="0.2088179583137620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7168890337647109E-2"/>
          <c:y val="2.1121264303966224E-2"/>
          <c:w val="0.87360633764707196"/>
          <c:h val="0.7037039862204729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Ярославль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-5.2874470045989339E-3"/>
                  <c:y val="1.7940326827344264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3940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7376-40DB-BF19-738E02556E40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0626197963001668E-3"/>
                  <c:y val="-4.4756211958086003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308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7376-40DB-BF19-738E02556E40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0100819017237717E-2"/>
                  <c:y val="-2.9163424331901385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3632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2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Проведена проверка знаний            в области энергетического надзора</c:v>
                </c:pt>
                <c:pt idx="1">
                  <c:v>Не сдали экзамен</c:v>
                </c:pt>
                <c:pt idx="2">
                  <c:v>Сдали экзамен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3040</c:v>
                </c:pt>
                <c:pt idx="1">
                  <c:v>308</c:v>
                </c:pt>
                <c:pt idx="2">
                  <c:v>893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7376-40DB-BF19-738E02556E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3744832"/>
        <c:axId val="173750712"/>
      </c:barChart>
      <c:catAx>
        <c:axId val="173744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73750712"/>
        <c:crosses val="autoZero"/>
        <c:auto val="1"/>
        <c:lblAlgn val="ctr"/>
        <c:lblOffset val="100"/>
        <c:noMultiLvlLbl val="0"/>
      </c:catAx>
      <c:valAx>
        <c:axId val="17375071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3744832"/>
        <c:crosses val="autoZero"/>
        <c:crossBetween val="between"/>
      </c:valAx>
      <c:spPr>
        <a:noFill/>
        <a:ln>
          <a:noFill/>
        </a:ln>
        <a:effectLst/>
        <a:sp3d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0.54564</cdr:x>
      <cdr:y>0.62844</cdr:y>
    </cdr:from>
    <cdr:to>
      <cdr:x>0.73405</cdr:x>
      <cdr:y>0.91063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648184" y="203637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0.36721</cdr:x>
      <cdr:y>0.41573</cdr:y>
    </cdr:from>
    <cdr:to>
      <cdr:x>0.63279</cdr:x>
      <cdr:y>0.58427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792144" y="1581994"/>
          <a:ext cx="1296144" cy="6413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19 МО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0.27798</cdr:x>
      <cdr:y>0.24506</cdr:y>
    </cdr:from>
    <cdr:to>
      <cdr:x>0.3269</cdr:x>
      <cdr:y>0.33633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1049904" y="909052"/>
          <a:ext cx="184731" cy="33855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lIns="91440" tIns="45720" rIns="91440" bIns="45720">
          <a:spAutoFit/>
        </a:bodyPr>
        <a:lstStyle xmlns:a="http://schemas.openxmlformats.org/drawingml/2006/main"/>
        <a:p xmlns:a="http://schemas.openxmlformats.org/drawingml/2006/main">
          <a:pPr algn="ctr"/>
          <a:endParaRPr lang="ru-RU" sz="1600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0.47444</cdr:x>
      <cdr:y>0.1971</cdr:y>
    </cdr:from>
    <cdr:to>
      <cdr:x>0.52336</cdr:x>
      <cdr:y>0.28837</cdr:y>
    </cdr:to>
    <cdr:sp macro="" textlink="">
      <cdr:nvSpPr>
        <cdr:cNvPr id="3" name="Прямоугольник 2"/>
        <cdr:cNvSpPr/>
      </cdr:nvSpPr>
      <cdr:spPr>
        <a:xfrm xmlns:a="http://schemas.openxmlformats.org/drawingml/2006/main">
          <a:off x="1791904" y="731144"/>
          <a:ext cx="184731" cy="33855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lIns="91440" tIns="45720" rIns="91440" bIns="4572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 sz="1600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0.01802</cdr:x>
      <cdr:y>0.02069</cdr:y>
    </cdr:from>
    <cdr:to>
      <cdr:x>0.36036</cdr:x>
      <cdr:y>0.44756</cdr:y>
    </cdr:to>
    <cdr:sp macro="" textlink="">
      <cdr:nvSpPr>
        <cdr:cNvPr id="7" name="Прямоугольник 6"/>
        <cdr:cNvSpPr/>
      </cdr:nvSpPr>
      <cdr:spPr bwMode="auto">
        <a:xfrm xmlns:a="http://schemas.openxmlformats.org/drawingml/2006/main">
          <a:off x="144016" y="86550"/>
          <a:ext cx="2736304" cy="1785658"/>
        </a:xfrm>
        <a:prstGeom xmlns:a="http://schemas.openxmlformats.org/drawingml/2006/main" prst="rect">
          <a:avLst/>
        </a:prstGeom>
        <a:solidFill xmlns:a="http://schemas.openxmlformats.org/drawingml/2006/main">
          <a:srgbClr val="92D050"/>
        </a:solidFill>
        <a:ln xmlns:a="http://schemas.openxmlformats.org/drawingml/2006/main" w="9525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txBody>
        <a:bodyPr xmlns:a="http://schemas.openxmlformats.org/drawingml/2006/main" vertOverflow="clip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algn="ctr"/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Информирование </a:t>
          </a:r>
        </a:p>
        <a:p xmlns:a="http://schemas.openxmlformats.org/drawingml/2006/main">
          <a:pPr marL="171450" indent="-171450" algn="ctr">
            <a:buFontTx/>
            <a:buChar char="-"/>
          </a:pP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о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бзор нарушений обязательных требований;</a:t>
          </a:r>
        </a:p>
        <a:p xmlns:a="http://schemas.openxmlformats.org/drawingml/2006/main">
          <a:pPr marL="171450" indent="-171450" algn="ctr">
            <a:buFontTx/>
            <a:buChar char="-"/>
          </a:pP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перечень организационно-технических мероприятий;</a:t>
          </a:r>
        </a:p>
        <a:p xmlns:a="http://schemas.openxmlformats.org/drawingml/2006/main">
          <a:pPr algn="ctr"/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анализ аварийности и травматизма.</a:t>
          </a:r>
        </a:p>
        <a:p xmlns:a="http://schemas.openxmlformats.org/drawingml/2006/main">
          <a:pPr algn="just"/>
          <a:endParaRPr lang="ru-RU" dirty="0"/>
        </a:p>
      </cdr:txBody>
    </cdr:sp>
  </cdr:relSizeAnchor>
  <cdr:relSizeAnchor xmlns:cdr="http://schemas.openxmlformats.org/drawingml/2006/chartDrawing">
    <cdr:from>
      <cdr:x>0.01802</cdr:x>
      <cdr:y>0.46478</cdr:y>
    </cdr:from>
    <cdr:to>
      <cdr:x>0.36036</cdr:x>
      <cdr:y>0.9812</cdr:y>
    </cdr:to>
    <cdr:sp macro="" textlink="">
      <cdr:nvSpPr>
        <cdr:cNvPr id="8" name="Прямоугольник 7"/>
        <cdr:cNvSpPr/>
      </cdr:nvSpPr>
      <cdr:spPr bwMode="auto">
        <a:xfrm xmlns:a="http://schemas.openxmlformats.org/drawingml/2006/main">
          <a:off x="144016" y="1944216"/>
          <a:ext cx="2736304" cy="2160240"/>
        </a:xfrm>
        <a:prstGeom xmlns:a="http://schemas.openxmlformats.org/drawingml/2006/main" prst="rect">
          <a:avLst/>
        </a:prstGeom>
        <a:solidFill xmlns:a="http://schemas.openxmlformats.org/drawingml/2006/main">
          <a:srgbClr val="92D050"/>
        </a:solidFill>
        <a:ln xmlns:a="http://schemas.openxmlformats.org/drawingml/2006/main" w="9525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txBody>
        <a:bodyPr xmlns:a="http://schemas.openxmlformats.org/drawingml/2006/main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Объявление предостережений</a:t>
          </a:r>
        </a:p>
        <a:p xmlns:a="http://schemas.openxmlformats.org/drawingml/2006/main">
          <a:pPr marL="171450" indent="-171450" algn="ctr">
            <a:buFontTx/>
            <a:buChar char="-"/>
          </a:pP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получение неудовлетворительной оценки </a:t>
          </a:r>
          <a:b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 проверке знаний;</a:t>
          </a:r>
        </a:p>
        <a:p xmlns:a="http://schemas.openxmlformats.org/drawingml/2006/main">
          <a:pPr marL="171450" indent="-171450" algn="ctr">
            <a:buFontTx/>
            <a:buChar char="-"/>
          </a:pP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 техническому состоянию объектов энергетики;</a:t>
          </a:r>
        </a:p>
        <a:p xmlns:a="http://schemas.openxmlformats.org/drawingml/2006/main">
          <a:pPr marL="171450" indent="-171450" algn="ctr">
            <a:buFontTx/>
            <a:buChar char="-"/>
          </a:pP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не прохождение проверки знаний в комиссии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Ростехнадзора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972C63-5A2F-4E15-910A-E1916F432676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80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880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1CDCA-8776-4A55-88FD-B5E1D42B12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03424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332E2-7EC8-4CB3-81BC-8C413FE88D05}" type="datetimeFigureOut">
              <a:rPr lang="ru-RU" smtClean="0"/>
              <a:pPr/>
              <a:t>25.11.2025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33E14E-B37D-4060-8550-F80FC745CC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7462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33E14E-B37D-4060-8550-F80FC745CC35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24900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 dirty="0"/>
          </a:p>
        </p:txBody>
      </p:sp>
      <p:sp>
        <p:nvSpPr>
          <p:cNvPr id="20484" name="Номер слайда 4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202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4926" indent="-282664" defTabSz="9202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0656" indent="-226131" defTabSz="9202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2918" indent="-226131" defTabSz="9202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5180" indent="-226131" defTabSz="9202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87442" indent="-226131" defTabSz="9202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39705" indent="-226131" defTabSz="9202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1967" indent="-226131" defTabSz="9202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4229" indent="-226131" defTabSz="9202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71436A2-7A88-4BA0-8CB3-275F2B255AC2}" type="slidenum">
              <a:rPr lang="ru-RU" altLang="ru-RU">
                <a:latin typeface="Times New Roman" panose="02020603050405020304" pitchFamily="18" charset="0"/>
              </a:rPr>
              <a:pPr/>
              <a:t>10</a:t>
            </a:fld>
            <a:endParaRPr lang="ru-RU" altLang="ru-RU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71055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 dirty="0"/>
          </a:p>
        </p:txBody>
      </p:sp>
      <p:sp>
        <p:nvSpPr>
          <p:cNvPr id="20484" name="Номер слайда 4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202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4926" indent="-282664" defTabSz="9202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0656" indent="-226131" defTabSz="9202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2918" indent="-226131" defTabSz="9202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5180" indent="-226131" defTabSz="9202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87442" indent="-226131" defTabSz="9202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39705" indent="-226131" defTabSz="9202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1967" indent="-226131" defTabSz="9202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4229" indent="-226131" defTabSz="9202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71436A2-7A88-4BA0-8CB3-275F2B255AC2}" type="slidenum">
              <a:rPr lang="ru-RU" altLang="ru-RU">
                <a:latin typeface="Times New Roman" panose="02020603050405020304" pitchFamily="18" charset="0"/>
              </a:rPr>
              <a:pPr/>
              <a:t>11</a:t>
            </a:fld>
            <a:endParaRPr lang="ru-RU" altLang="ru-RU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9817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 dirty="0"/>
          </a:p>
        </p:txBody>
      </p:sp>
      <p:sp>
        <p:nvSpPr>
          <p:cNvPr id="20484" name="Номер слайда 4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202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4926" indent="-282664" defTabSz="9202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0656" indent="-226131" defTabSz="9202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2918" indent="-226131" defTabSz="9202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5180" indent="-226131" defTabSz="9202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87442" indent="-226131" defTabSz="9202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39705" indent="-226131" defTabSz="9202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1967" indent="-226131" defTabSz="9202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4229" indent="-226131" defTabSz="9202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71436A2-7A88-4BA0-8CB3-275F2B255AC2}" type="slidenum">
              <a:rPr lang="ru-RU" altLang="ru-RU">
                <a:solidFill>
                  <a:prstClr val="black"/>
                </a:solidFill>
                <a:latin typeface="Times New Roman" panose="02020603050405020304" pitchFamily="18" charset="0"/>
              </a:rPr>
              <a:pPr/>
              <a:t>12</a:t>
            </a:fld>
            <a:endParaRPr lang="ru-RU" altLang="ru-RU" dirty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55201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 dirty="0"/>
          </a:p>
        </p:txBody>
      </p:sp>
      <p:sp>
        <p:nvSpPr>
          <p:cNvPr id="20484" name="Номер слайда 4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202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4926" indent="-282664" defTabSz="9202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0656" indent="-226131" defTabSz="9202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2918" indent="-226131" defTabSz="9202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5180" indent="-226131" defTabSz="9202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87442" indent="-226131" defTabSz="9202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39705" indent="-226131" defTabSz="9202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1967" indent="-226131" defTabSz="9202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4229" indent="-226131" defTabSz="9202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71436A2-7A88-4BA0-8CB3-275F2B255AC2}" type="slidenum">
              <a:rPr lang="ru-RU" altLang="ru-RU">
                <a:solidFill>
                  <a:prstClr val="black"/>
                </a:solidFill>
                <a:latin typeface="Times New Roman" panose="02020603050405020304" pitchFamily="18" charset="0"/>
              </a:rPr>
              <a:pPr/>
              <a:t>13</a:t>
            </a:fld>
            <a:endParaRPr lang="ru-RU" altLang="ru-RU" dirty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72676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 dirty="0"/>
          </a:p>
        </p:txBody>
      </p:sp>
      <p:sp>
        <p:nvSpPr>
          <p:cNvPr id="23556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0609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4926" indent="-282664" defTabSz="90609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0656" indent="-226131" defTabSz="90609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2918" indent="-226131" defTabSz="90609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5180" indent="-226131" defTabSz="90609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87442" indent="-226131" defTabSz="90609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39705" indent="-226131" defTabSz="90609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1967" indent="-226131" defTabSz="90609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4229" indent="-226131" defTabSz="90609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F5A3E0E-F67E-414A-9F95-77D29D929B8A}" type="slidenum">
              <a:rPr lang="ru-RU" altLang="ru-RU">
                <a:solidFill>
                  <a:prstClr val="black"/>
                </a:solidFill>
                <a:latin typeface="Times New Roman" panose="02020603050405020304" pitchFamily="18" charset="0"/>
              </a:rPr>
              <a:pPr/>
              <a:t>14</a:t>
            </a:fld>
            <a:endParaRPr lang="ru-RU" altLang="ru-RU" dirty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1987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 dirty="0"/>
          </a:p>
        </p:txBody>
      </p:sp>
      <p:sp>
        <p:nvSpPr>
          <p:cNvPr id="20484" name="Номер слайда 4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202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4926" indent="-282664" defTabSz="9202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0656" indent="-226131" defTabSz="9202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2918" indent="-226131" defTabSz="9202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5180" indent="-226131" defTabSz="9202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87442" indent="-226131" defTabSz="9202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39705" indent="-226131" defTabSz="9202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1967" indent="-226131" defTabSz="9202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4229" indent="-226131" defTabSz="9202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71436A2-7A88-4BA0-8CB3-275F2B255AC2}" type="slidenum">
              <a:rPr lang="ru-RU" altLang="ru-RU">
                <a:latin typeface="Times New Roman" panose="02020603050405020304" pitchFamily="18" charset="0"/>
              </a:rPr>
              <a:pPr/>
              <a:t>15</a:t>
            </a:fld>
            <a:endParaRPr lang="ru-RU" altLang="ru-RU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2108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8E5C20-1A90-4F2F-AA21-106B6BAC4518}" type="slidenum">
              <a:rPr lang="ru-RU" altLang="ru-RU" smtClean="0"/>
              <a:pPr/>
              <a:t>16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849599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20484" name="Номер слайда 4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202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4926" indent="-282664" defTabSz="9202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0656" indent="-226131" defTabSz="9202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2918" indent="-226131" defTabSz="9202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5180" indent="-226131" defTabSz="9202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87442" indent="-226131" defTabSz="9202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39705" indent="-226131" defTabSz="9202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1967" indent="-226131" defTabSz="9202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4229" indent="-226131" defTabSz="9202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71436A2-7A88-4BA0-8CB3-275F2B255AC2}" type="slidenum">
              <a:rPr lang="ru-RU" altLang="ru-RU">
                <a:solidFill>
                  <a:prstClr val="black"/>
                </a:solidFill>
                <a:latin typeface="Times New Roman" panose="02020603050405020304" pitchFamily="18" charset="0"/>
              </a:rPr>
              <a:pPr/>
              <a:t>2</a:t>
            </a:fld>
            <a:endParaRPr lang="ru-RU" altLang="ru-RU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08744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 dirty="0"/>
          </a:p>
        </p:txBody>
      </p:sp>
      <p:sp>
        <p:nvSpPr>
          <p:cNvPr id="20484" name="Номер слайда 4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202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4926" indent="-282664" defTabSz="9202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0656" indent="-226131" defTabSz="9202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2918" indent="-226131" defTabSz="9202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5180" indent="-226131" defTabSz="9202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87442" indent="-226131" defTabSz="9202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39705" indent="-226131" defTabSz="9202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1967" indent="-226131" defTabSz="9202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4229" indent="-226131" defTabSz="9202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71436A2-7A88-4BA0-8CB3-275F2B255AC2}" type="slidenum">
              <a:rPr lang="ru-RU" altLang="ru-RU">
                <a:latin typeface="Times New Roman" panose="02020603050405020304" pitchFamily="18" charset="0"/>
              </a:rPr>
              <a:pPr/>
              <a:t>3</a:t>
            </a:fld>
            <a:endParaRPr lang="ru-RU" altLang="ru-RU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8591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 dirty="0"/>
          </a:p>
        </p:txBody>
      </p:sp>
      <p:sp>
        <p:nvSpPr>
          <p:cNvPr id="20484" name="Номер слайда 4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202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4926" indent="-282664" defTabSz="9202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0656" indent="-226131" defTabSz="9202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2918" indent="-226131" defTabSz="9202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5180" indent="-226131" defTabSz="9202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87442" indent="-226131" defTabSz="9202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39705" indent="-226131" defTabSz="9202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1967" indent="-226131" defTabSz="9202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4229" indent="-226131" defTabSz="9202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71436A2-7A88-4BA0-8CB3-275F2B255AC2}" type="slidenum">
              <a:rPr lang="ru-RU" altLang="ru-RU">
                <a:latin typeface="Times New Roman" panose="02020603050405020304" pitchFamily="18" charset="0"/>
              </a:rPr>
              <a:pPr/>
              <a:t>4</a:t>
            </a:fld>
            <a:endParaRPr lang="ru-RU" altLang="ru-RU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64991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 dirty="0"/>
          </a:p>
        </p:txBody>
      </p:sp>
      <p:sp>
        <p:nvSpPr>
          <p:cNvPr id="20484" name="Номер слайда 4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202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4926" indent="-282664" defTabSz="9202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0656" indent="-226131" defTabSz="9202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2918" indent="-226131" defTabSz="9202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5180" indent="-226131" defTabSz="9202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87442" indent="-226131" defTabSz="9202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39705" indent="-226131" defTabSz="9202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1967" indent="-226131" defTabSz="9202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4229" indent="-226131" defTabSz="9202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71436A2-7A88-4BA0-8CB3-275F2B255AC2}" type="slidenum">
              <a:rPr lang="ru-RU" altLang="ru-RU">
                <a:solidFill>
                  <a:prstClr val="black"/>
                </a:solidFill>
                <a:latin typeface="Times New Roman" panose="02020603050405020304" pitchFamily="18" charset="0"/>
              </a:rPr>
              <a:pPr/>
              <a:t>5</a:t>
            </a:fld>
            <a:endParaRPr lang="ru-RU" altLang="ru-RU" dirty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73658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 dirty="0"/>
          </a:p>
        </p:txBody>
      </p:sp>
      <p:sp>
        <p:nvSpPr>
          <p:cNvPr id="20484" name="Номер слайда 4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202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4926" indent="-282664" defTabSz="9202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0656" indent="-226131" defTabSz="9202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2918" indent="-226131" defTabSz="9202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5180" indent="-226131" defTabSz="9202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87442" indent="-226131" defTabSz="9202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39705" indent="-226131" defTabSz="9202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1967" indent="-226131" defTabSz="9202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4229" indent="-226131" defTabSz="9202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71436A2-7A88-4BA0-8CB3-275F2B255AC2}" type="slidenum">
              <a:rPr lang="ru-RU" altLang="ru-RU">
                <a:solidFill>
                  <a:prstClr val="black"/>
                </a:solidFill>
                <a:latin typeface="Times New Roman" panose="02020603050405020304" pitchFamily="18" charset="0"/>
              </a:rPr>
              <a:pPr/>
              <a:t>6</a:t>
            </a:fld>
            <a:endParaRPr lang="ru-RU" altLang="ru-RU" dirty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9484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BF8716BD-B391-4BA5-9871-855E1B977C56}" type="slidenum">
              <a:rPr smtClean="0"/>
              <a:pPr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419572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BF8716BD-B391-4BA5-9871-855E1B977C56}" type="slidenum">
              <a:rPr smtClean="0"/>
              <a:pPr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297490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BF8716BD-B391-4BA5-9871-855E1B977C56}" type="slidenum">
              <a:rPr smtClean="0"/>
              <a:pPr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0908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BB89E4-11D1-4DC1-AEDA-30988EA03741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4578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BCC065-158D-4E6C-B395-1FC833071897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6757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BD7AE1-9134-4319-818A-84F0787BD30C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9314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EDDFD7-3AEE-46F0-AA6F-CDBC887FE658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25356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BB89E4-11D1-4DC1-AEDA-30988EA03741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13000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D46719-E1EF-4585-A0C9-5E3C3D1A8013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95145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0334E6-9331-43C0-AEF1-E3F4F3957B8F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2810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BB757A-2141-460F-9258-F0B9065A32AB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9594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BA505A-A064-4E3D-AC8B-7529F1AF3257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94373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DE45DA-93A2-42F4-A2E6-7BEE9F1B80F9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8623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0559CF-5AA0-4976-89EC-B1DBD58D684E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6793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D46719-E1EF-4585-A0C9-5E3C3D1A8013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64582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7B34A6-F0AF-45D6-93D1-4680742FAD3C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5791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F0FB0A-CC5F-4D30-B1B9-21DC10541243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81652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BCC065-158D-4E6C-B395-1FC833071897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76765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BD7AE1-9134-4319-818A-84F0787BD30C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73036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EDDFD7-3AEE-46F0-AA6F-CDBC887FE658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97518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C116D5D-F781-4C0C-A946-AE583925F619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2669073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78D07FF-EFA4-4562-86CE-F8B68E87E89D}" type="slidenum">
              <a:rPr/>
              <a:pPr/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7983739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0CD162D-EBF6-46F7-9DC6-A200CC5B0AE8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7810215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19603CE-71F1-4166-96FD-11E2EE4D7285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296524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504F73D-2BF3-44D5-B4DD-45997B37A71A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51897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0334E6-9331-43C0-AEF1-E3F4F3957B8F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89281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265F083-0CFF-4ABF-B819-FF87FECE5C1D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386106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A515304-9B3C-44B8-AAA9-8A10A6D37962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1388961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DB8E25ED-10AA-4903-BF1B-5364DB26A516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3956947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7863588-B7FA-497E-A497-03BC5722B721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4679610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56BD3C9-B602-4206-9B1C-81EF7F5E5CA0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5314261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9F47AE8-6F99-4A6E-A946-4BDD68C51F63}" type="slidenum">
              <a:rPr/>
              <a:pPr/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3265026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3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3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3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3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3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3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A2CF294-0667-45FC-A536-D35848B52094}" type="slidenum">
              <a:rPr/>
              <a:pPr/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55204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BB757A-2141-460F-9258-F0B9065A32AB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7559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BA505A-A064-4E3D-AC8B-7529F1AF3257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7466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DE45DA-93A2-42F4-A2E6-7BEE9F1B80F9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7698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0559CF-5AA0-4976-89EC-B1DBD58D684E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035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7B34A6-F0AF-45D6-93D1-4680742FAD3C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9660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F0FB0A-CC5F-4D30-B1B9-21DC10541243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2344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7198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198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198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BFFE496-05FA-489A-8F6A-724690EDCCDA}" type="slidenum">
              <a:rPr lang="ru-RU" altLang="ru-RU">
                <a:solidFill>
                  <a:srgbClr val="000000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3738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7198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198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198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BFFE496-05FA-489A-8F6A-724690EDCCDA}" type="slidenum">
              <a:rPr lang="ru-RU" altLang="ru-RU">
                <a:solidFill>
                  <a:srgbClr val="000000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785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 idx="1"/>
          </p:nvPr>
        </p:nvSpPr>
        <p:spPr>
          <a:xfrm>
            <a:off x="457200" y="6245280"/>
            <a:ext cx="213336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empora LGC Uni"/>
              </a:defRPr>
            </a:lvl1pPr>
          </a:lstStyle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ftr" idx="2"/>
          </p:nvPr>
        </p:nvSpPr>
        <p:spPr>
          <a:xfrm>
            <a:off x="3124080" y="6245280"/>
            <a:ext cx="289512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ctr">
              <a:buNone/>
              <a:defRPr lang="ru-RU" sz="1400" b="0" strike="noStrike" spc="-1">
                <a:solidFill>
                  <a:srgbClr val="000000"/>
                </a:solidFill>
                <a:latin typeface="Tempora LGC Uni"/>
              </a:defRPr>
            </a:lvl1pPr>
          </a:lstStyle>
          <a:p>
            <a:r>
              <a:rPr lang="en-US" smtClean="0"/>
              <a:t>Footer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sldNum" idx="3"/>
          </p:nvPr>
        </p:nvSpPr>
        <p:spPr>
          <a:xfrm>
            <a:off x="6553080" y="6245280"/>
            <a:ext cx="213336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400" b="0" strike="noStrike" spc="-1">
                <a:solidFill>
                  <a:srgbClr val="000000"/>
                </a:solidFill>
                <a:latin typeface="Arial"/>
              </a:defRPr>
            </a:lvl1pPr>
          </a:lstStyle>
          <a:p>
            <a:fld id="{143FDB04-CCF6-4DC3-8F72-6D6E8E217536}" type="slidenum">
              <a:rPr/>
              <a:pPr/>
              <a:t>‹#›</a:t>
            </a:fld>
            <a:endParaRPr>
              <a:latin typeface="Tempora LGC Uni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</p:spTree>
    <p:extLst>
      <p:ext uri="{BB962C8B-B14F-4D97-AF65-F5344CB8AC3E}">
        <p14:creationId xmlns:p14="http://schemas.microsoft.com/office/powerpoint/2010/main" val="80759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Relationship Id="rId5" Type="http://schemas.openxmlformats.org/officeDocument/2006/relationships/chart" Target="../charts/chart6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6" name="Rectangle 2"/>
          <p:cNvSpPr>
            <a:spLocks noChangeArrowheads="1"/>
          </p:cNvSpPr>
          <p:nvPr/>
        </p:nvSpPr>
        <p:spPr bwMode="auto">
          <a:xfrm>
            <a:off x="0" y="1987550"/>
            <a:ext cx="9144000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b="1" cap="all" dirty="0">
              <a:solidFill>
                <a:srgbClr val="2D2D8A">
                  <a:lumMod val="75000"/>
                </a:srgbClr>
              </a:solidFill>
              <a:cs typeface="Arial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b="1" cap="all" dirty="0">
              <a:solidFill>
                <a:srgbClr val="2D2D8A">
                  <a:lumMod val="75000"/>
                </a:srgbClr>
              </a:solidFill>
              <a:cs typeface="Arial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b="1" cap="all" dirty="0">
              <a:solidFill>
                <a:srgbClr val="2D2D8A">
                  <a:lumMod val="75000"/>
                </a:srgbClr>
              </a:solidFill>
              <a:cs typeface="Arial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cap="all" dirty="0">
                <a:solidFill>
                  <a:srgbClr val="2D2D8A">
                    <a:lumMod val="75000"/>
                  </a:srgbClr>
                </a:solidFill>
                <a:cs typeface="Arial" charset="0"/>
              </a:rPr>
              <a:t>Приоритеты надзорной деятельности отдела государственного энергетического надзора по Ярославской области                                                           за 9 месяцев 2025 года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b="1" cap="all" dirty="0">
              <a:solidFill>
                <a:srgbClr val="2D2D8A">
                  <a:lumMod val="75000"/>
                </a:srgbClr>
              </a:solidFill>
              <a:cs typeface="Arial" charset="0"/>
            </a:endParaRPr>
          </a:p>
          <a:p>
            <a: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ru-RU" sz="2000" b="1" dirty="0">
                <a:ln w="1905"/>
                <a:gradFill>
                  <a:gsLst>
                    <a:gs pos="0">
                      <a:srgbClr val="2D2D8A">
                        <a:shade val="20000"/>
                        <a:satMod val="200000"/>
                      </a:srgbClr>
                    </a:gs>
                    <a:gs pos="78000">
                      <a:srgbClr val="2D2D8A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2D2D8A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Доклад </a:t>
            </a:r>
            <a:r>
              <a:rPr kumimoji="1" lang="ru-RU" sz="2000" b="1" dirty="0" smtClean="0">
                <a:ln w="1905"/>
                <a:gradFill>
                  <a:gsLst>
                    <a:gs pos="0">
                      <a:srgbClr val="2D2D8A">
                        <a:shade val="20000"/>
                        <a:satMod val="200000"/>
                      </a:srgbClr>
                    </a:gs>
                    <a:gs pos="78000">
                      <a:srgbClr val="2D2D8A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2D2D8A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начальника отдела государственного энергетического надзора </a:t>
            </a:r>
            <a:br>
              <a:rPr kumimoji="1" lang="ru-RU" sz="2000" b="1" dirty="0" smtClean="0">
                <a:ln w="1905"/>
                <a:gradFill>
                  <a:gsLst>
                    <a:gs pos="0">
                      <a:srgbClr val="2D2D8A">
                        <a:shade val="20000"/>
                        <a:satMod val="200000"/>
                      </a:srgbClr>
                    </a:gs>
                    <a:gs pos="78000">
                      <a:srgbClr val="2D2D8A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2D2D8A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</a:br>
            <a:r>
              <a:rPr kumimoji="1" lang="ru-RU" sz="2000" b="1" dirty="0" smtClean="0">
                <a:ln w="1905"/>
                <a:gradFill>
                  <a:gsLst>
                    <a:gs pos="0">
                      <a:srgbClr val="2D2D8A">
                        <a:shade val="20000"/>
                        <a:satMod val="200000"/>
                      </a:srgbClr>
                    </a:gs>
                    <a:gs pos="78000">
                      <a:srgbClr val="2D2D8A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2D2D8A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по Ярославской и Костромской областям </a:t>
            </a:r>
            <a:r>
              <a:rPr kumimoji="1" lang="ru-RU" sz="2000" b="1" dirty="0" err="1" smtClean="0">
                <a:ln w="1905"/>
                <a:gradFill>
                  <a:gsLst>
                    <a:gs pos="0">
                      <a:srgbClr val="2D2D8A">
                        <a:shade val="20000"/>
                        <a:satMod val="200000"/>
                      </a:srgbClr>
                    </a:gs>
                    <a:gs pos="78000">
                      <a:srgbClr val="2D2D8A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2D2D8A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Сорвановой</a:t>
            </a:r>
            <a:r>
              <a:rPr kumimoji="1" lang="ru-RU" sz="2000" b="1" dirty="0" smtClean="0">
                <a:ln w="1905"/>
                <a:gradFill>
                  <a:gsLst>
                    <a:gs pos="0">
                      <a:srgbClr val="2D2D8A">
                        <a:shade val="20000"/>
                        <a:satMod val="200000"/>
                      </a:srgbClr>
                    </a:gs>
                    <a:gs pos="78000">
                      <a:srgbClr val="2D2D8A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2D2D8A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 Татьяны Александровны</a:t>
            </a:r>
            <a:endParaRPr kumimoji="1" lang="ru-RU" sz="2000" b="1" dirty="0">
              <a:ln w="1905"/>
              <a:solidFill>
                <a:srgbClr val="2D2D8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5029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ru-RU" sz="2000" b="1" dirty="0">
              <a:ln w="1905"/>
              <a:gradFill>
                <a:gsLst>
                  <a:gs pos="0">
                    <a:srgbClr val="2D2D8A">
                      <a:shade val="20000"/>
                      <a:satMod val="200000"/>
                    </a:srgbClr>
                  </a:gs>
                  <a:gs pos="78000">
                    <a:srgbClr val="2D2D8A">
                      <a:tint val="90000"/>
                      <a:shade val="89000"/>
                      <a:satMod val="220000"/>
                    </a:srgbClr>
                  </a:gs>
                  <a:gs pos="100000">
                    <a:srgbClr val="2D2D8A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04800" y="6137702"/>
            <a:ext cx="8534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ru-RU" sz="2000" b="1" dirty="0" smtClean="0">
                <a:ln w="1905"/>
                <a:gradFill>
                  <a:gsLst>
                    <a:gs pos="0">
                      <a:srgbClr val="2D2D8A">
                        <a:shade val="20000"/>
                        <a:satMod val="200000"/>
                      </a:srgbClr>
                    </a:gs>
                    <a:gs pos="78000">
                      <a:srgbClr val="2D2D8A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2D2D8A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27 ноября 2025 </a:t>
            </a:r>
            <a:r>
              <a:rPr kumimoji="1" lang="ru-RU" sz="2000" b="1" dirty="0">
                <a:ln w="1905"/>
                <a:gradFill>
                  <a:gsLst>
                    <a:gs pos="0">
                      <a:srgbClr val="2D2D8A">
                        <a:shade val="20000"/>
                        <a:satMod val="200000"/>
                      </a:srgbClr>
                    </a:gs>
                    <a:gs pos="78000">
                      <a:srgbClr val="2D2D8A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2D2D8A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г.</a:t>
            </a:r>
          </a:p>
        </p:txBody>
      </p:sp>
      <p:grpSp>
        <p:nvGrpSpPr>
          <p:cNvPr id="2053" name="Group 36"/>
          <p:cNvGrpSpPr>
            <a:grpSpLocks/>
          </p:cNvGrpSpPr>
          <p:nvPr/>
        </p:nvGrpSpPr>
        <p:grpSpPr bwMode="auto">
          <a:xfrm>
            <a:off x="0" y="127000"/>
            <a:ext cx="9144000" cy="1611313"/>
            <a:chOff x="0" y="-251"/>
            <a:chExt cx="5760" cy="1015"/>
          </a:xfrm>
        </p:grpSpPr>
        <p:sp>
          <p:nvSpPr>
            <p:cNvPr id="2060" name="Rectangle 37"/>
            <p:cNvSpPr>
              <a:spLocks noChangeArrowheads="1"/>
            </p:cNvSpPr>
            <p:nvPr/>
          </p:nvSpPr>
          <p:spPr bwMode="auto">
            <a:xfrm>
              <a:off x="0" y="346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 altLang="ru-RU" sz="1400" b="1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5130" name="Rectangle 38"/>
            <p:cNvSpPr>
              <a:spLocks noChangeArrowheads="1"/>
            </p:cNvSpPr>
            <p:nvPr/>
          </p:nvSpPr>
          <p:spPr bwMode="auto">
            <a:xfrm>
              <a:off x="0" y="458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 sz="1400" b="1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131" name="Rectangle 39"/>
            <p:cNvSpPr>
              <a:spLocks noChangeArrowheads="1"/>
            </p:cNvSpPr>
            <p:nvPr/>
          </p:nvSpPr>
          <p:spPr bwMode="auto">
            <a:xfrm>
              <a:off x="0" y="401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 sz="1400" b="1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" name="Text Box 40"/>
            <p:cNvSpPr txBox="1">
              <a:spLocks noChangeArrowheads="1"/>
            </p:cNvSpPr>
            <p:nvPr/>
          </p:nvSpPr>
          <p:spPr bwMode="auto">
            <a:xfrm>
              <a:off x="327" y="-251"/>
              <a:ext cx="5241" cy="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b="1" dirty="0">
                <a:ln w="1905"/>
                <a:gradFill>
                  <a:gsLst>
                    <a:gs pos="0">
                      <a:srgbClr val="2D2D8A">
                        <a:shade val="20000"/>
                        <a:satMod val="200000"/>
                      </a:srgbClr>
                    </a:gs>
                    <a:gs pos="78000">
                      <a:srgbClr val="2D2D8A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2D2D8A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endParaRPr>
            </a:p>
            <a:p>
              <a:pPr algn="ctr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ru-RU" b="1" dirty="0">
                  <a:ln w="1905"/>
                  <a:gradFill>
                    <a:gsLst>
                      <a:gs pos="0">
                        <a:srgbClr val="2D2D8A">
                          <a:shade val="20000"/>
                          <a:satMod val="200000"/>
                        </a:srgbClr>
                      </a:gs>
                      <a:gs pos="78000">
                        <a:srgbClr val="2D2D8A">
                          <a:tint val="90000"/>
                          <a:shade val="89000"/>
                          <a:satMod val="220000"/>
                        </a:srgbClr>
                      </a:gs>
                      <a:gs pos="100000">
                        <a:srgbClr val="2D2D8A">
                          <a:tint val="12000"/>
                          <a:satMod val="255000"/>
                        </a:srgb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Центральное управление Федеральной службы по экологическому, </a:t>
              </a:r>
            </a:p>
            <a:p>
              <a:pPr algn="ctr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ru-RU" b="1" dirty="0">
                  <a:ln w="1905"/>
                  <a:gradFill>
                    <a:gsLst>
                      <a:gs pos="0">
                        <a:srgbClr val="2D2D8A">
                          <a:shade val="20000"/>
                          <a:satMod val="200000"/>
                        </a:srgbClr>
                      </a:gs>
                      <a:gs pos="78000">
                        <a:srgbClr val="2D2D8A">
                          <a:tint val="90000"/>
                          <a:shade val="89000"/>
                          <a:satMod val="220000"/>
                        </a:srgbClr>
                      </a:gs>
                      <a:gs pos="100000">
                        <a:srgbClr val="2D2D8A">
                          <a:tint val="12000"/>
                          <a:satMod val="255000"/>
                        </a:srgb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технологическому и атомному надзору</a:t>
              </a:r>
            </a:p>
          </p:txBody>
        </p:sp>
        <p:pic>
          <p:nvPicPr>
            <p:cNvPr id="2068" name="Picture 41" descr="fsetan_emblema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15"/>
              <a:ext cx="666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Line 2"/>
          <p:cNvSpPr>
            <a:spLocks noChangeShapeType="1"/>
          </p:cNvSpPr>
          <p:nvPr/>
        </p:nvSpPr>
        <p:spPr bwMode="auto">
          <a:xfrm flipV="1">
            <a:off x="428625" y="5121275"/>
            <a:ext cx="8501122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-987425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23806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7010400" y="6381750"/>
            <a:ext cx="1954088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2180150-A0EE-41DD-822A-93FD1C98B7EE}" type="slidenum">
              <a:rPr lang="ru-RU" altLang="ru-RU" sz="1600" smtClean="0"/>
              <a:pPr/>
              <a:t>10</a:t>
            </a:fld>
            <a:endParaRPr lang="ru-RU" altLang="ru-RU" sz="1600" dirty="0"/>
          </a:p>
        </p:txBody>
      </p:sp>
      <p:sp>
        <p:nvSpPr>
          <p:cNvPr id="4118" name="Скругленный прямоугольник 1"/>
          <p:cNvSpPr>
            <a:spLocks noChangeArrowheads="1"/>
          </p:cNvSpPr>
          <p:nvPr/>
        </p:nvSpPr>
        <p:spPr bwMode="auto">
          <a:xfrm>
            <a:off x="713459" y="910766"/>
            <a:ext cx="7772400" cy="1150082"/>
          </a:xfrm>
          <a:prstGeom prst="roundRect">
            <a:avLst>
              <a:gd name="adj" fmla="val 16667"/>
            </a:avLst>
          </a:prstGeom>
          <a:noFill/>
          <a:ln w="9525" cap="sq" algn="ctr">
            <a:noFill/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endParaRPr lang="ru-RU" altLang="ru-RU" b="1" dirty="0">
              <a:solidFill>
                <a:srgbClr val="002060"/>
              </a:solidFill>
            </a:endParaRPr>
          </a:p>
        </p:txBody>
      </p:sp>
      <p:graphicFrame>
        <p:nvGraphicFramePr>
          <p:cNvPr id="10" name="Объект 6">
            <a:extLst>
              <a:ext uri="{FF2B5EF4-FFF2-40B4-BE49-F238E27FC236}">
                <a16:creationId xmlns="" xmlns:a16="http://schemas.microsoft.com/office/drawing/2014/main" id="{CBB9A05F-BFA4-4778-BD69-BB7CF2BD15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0159977"/>
              </p:ext>
            </p:extLst>
          </p:nvPr>
        </p:nvGraphicFramePr>
        <p:xfrm>
          <a:off x="51608" y="2328725"/>
          <a:ext cx="4880432" cy="38052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2" name="Group 36"/>
          <p:cNvGrpSpPr>
            <a:grpSpLocks/>
          </p:cNvGrpSpPr>
          <p:nvPr/>
        </p:nvGrpSpPr>
        <p:grpSpPr bwMode="auto">
          <a:xfrm>
            <a:off x="0" y="127000"/>
            <a:ext cx="9144000" cy="1611313"/>
            <a:chOff x="0" y="-251"/>
            <a:chExt cx="5760" cy="1015"/>
          </a:xfrm>
        </p:grpSpPr>
        <p:sp>
          <p:nvSpPr>
            <p:cNvPr id="14" name="Rectangle 37"/>
            <p:cNvSpPr>
              <a:spLocks noChangeArrowheads="1"/>
            </p:cNvSpPr>
            <p:nvPr/>
          </p:nvSpPr>
          <p:spPr bwMode="auto">
            <a:xfrm>
              <a:off x="0" y="346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kumimoji="1" lang="ru-RU" altLang="ru-RU" sz="1400" b="1" dirty="0">
                <a:latin typeface="Calibri" panose="020F0502020204030204" pitchFamily="34" charset="0"/>
              </a:endParaRPr>
            </a:p>
          </p:txBody>
        </p:sp>
        <p:sp>
          <p:nvSpPr>
            <p:cNvPr id="15" name="Rectangle 38"/>
            <p:cNvSpPr>
              <a:spLocks noChangeArrowheads="1"/>
            </p:cNvSpPr>
            <p:nvPr/>
          </p:nvSpPr>
          <p:spPr bwMode="auto">
            <a:xfrm>
              <a:off x="0" y="458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 dirty="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6" name="Rectangle 39"/>
            <p:cNvSpPr>
              <a:spLocks noChangeArrowheads="1"/>
            </p:cNvSpPr>
            <p:nvPr/>
          </p:nvSpPr>
          <p:spPr bwMode="auto">
            <a:xfrm>
              <a:off x="0" y="401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 dirty="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7" name="Text Box 40"/>
            <p:cNvSpPr txBox="1">
              <a:spLocks noChangeArrowheads="1"/>
            </p:cNvSpPr>
            <p:nvPr/>
          </p:nvSpPr>
          <p:spPr bwMode="auto">
            <a:xfrm>
              <a:off x="327" y="-251"/>
              <a:ext cx="5241" cy="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90000"/>
                </a:lnSpc>
                <a:defRPr/>
              </a:pPr>
              <a:endParaRPr kumimoji="1"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endParaRP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Центральное управление Федеральной службы по экологическому, </a:t>
              </a: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технологическому и атомному надзору</a:t>
              </a:r>
            </a:p>
          </p:txBody>
        </p:sp>
        <p:pic>
          <p:nvPicPr>
            <p:cNvPr id="18" name="Picture 41" descr="fsetan_emblema2007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15"/>
              <a:ext cx="666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9" name="TextBox 18"/>
          <p:cNvSpPr txBox="1"/>
          <p:nvPr/>
        </p:nvSpPr>
        <p:spPr>
          <a:xfrm>
            <a:off x="863325" y="1598034"/>
            <a:ext cx="79758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году оценке готовности к отопительному периоду на территории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Ярославской области подлежит 19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000028664"/>
              </p:ext>
            </p:extLst>
          </p:nvPr>
        </p:nvGraphicFramePr>
        <p:xfrm>
          <a:off x="4932040" y="2422340"/>
          <a:ext cx="3776849" cy="37095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340326303"/>
      </p:ext>
    </p:extLst>
  </p:cSld>
  <p:clrMapOvr>
    <a:masterClrMapping/>
  </p:clrMapOvr>
  <p:transition spd="med">
    <p:cover dir="l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7010400" y="6381750"/>
            <a:ext cx="1954088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2180150-A0EE-41DD-822A-93FD1C98B7EE}" type="slidenum">
              <a:rPr lang="ru-RU" altLang="ru-RU" sz="1600" smtClean="0"/>
              <a:pPr/>
              <a:t>11</a:t>
            </a:fld>
            <a:endParaRPr lang="ru-RU" altLang="ru-RU" sz="1600" dirty="0"/>
          </a:p>
        </p:txBody>
      </p:sp>
      <p:sp>
        <p:nvSpPr>
          <p:cNvPr id="4118" name="Скругленный прямоугольник 1"/>
          <p:cNvSpPr>
            <a:spLocks noChangeArrowheads="1"/>
          </p:cNvSpPr>
          <p:nvPr/>
        </p:nvSpPr>
        <p:spPr bwMode="auto">
          <a:xfrm>
            <a:off x="713459" y="910766"/>
            <a:ext cx="7772400" cy="1150082"/>
          </a:xfrm>
          <a:prstGeom prst="roundRect">
            <a:avLst>
              <a:gd name="adj" fmla="val 16667"/>
            </a:avLst>
          </a:prstGeom>
          <a:noFill/>
          <a:ln w="9525" cap="sq" algn="ctr">
            <a:noFill/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endParaRPr lang="ru-RU" altLang="ru-RU" b="1" dirty="0">
              <a:solidFill>
                <a:srgbClr val="002060"/>
              </a:solidFill>
            </a:endParaRPr>
          </a:p>
        </p:txBody>
      </p:sp>
      <p:grpSp>
        <p:nvGrpSpPr>
          <p:cNvPr id="12" name="Group 36"/>
          <p:cNvGrpSpPr>
            <a:grpSpLocks/>
          </p:cNvGrpSpPr>
          <p:nvPr/>
        </p:nvGrpSpPr>
        <p:grpSpPr bwMode="auto">
          <a:xfrm>
            <a:off x="0" y="127000"/>
            <a:ext cx="9144000" cy="1611313"/>
            <a:chOff x="0" y="-251"/>
            <a:chExt cx="5760" cy="1015"/>
          </a:xfrm>
        </p:grpSpPr>
        <p:sp>
          <p:nvSpPr>
            <p:cNvPr id="14" name="Rectangle 37"/>
            <p:cNvSpPr>
              <a:spLocks noChangeArrowheads="1"/>
            </p:cNvSpPr>
            <p:nvPr/>
          </p:nvSpPr>
          <p:spPr bwMode="auto">
            <a:xfrm>
              <a:off x="0" y="346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kumimoji="1" lang="ru-RU" altLang="ru-RU" sz="1400" b="1" dirty="0">
                <a:latin typeface="Calibri" panose="020F0502020204030204" pitchFamily="34" charset="0"/>
              </a:endParaRPr>
            </a:p>
          </p:txBody>
        </p:sp>
        <p:sp>
          <p:nvSpPr>
            <p:cNvPr id="15" name="Rectangle 38"/>
            <p:cNvSpPr>
              <a:spLocks noChangeArrowheads="1"/>
            </p:cNvSpPr>
            <p:nvPr/>
          </p:nvSpPr>
          <p:spPr bwMode="auto">
            <a:xfrm>
              <a:off x="0" y="458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 dirty="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6" name="Rectangle 39"/>
            <p:cNvSpPr>
              <a:spLocks noChangeArrowheads="1"/>
            </p:cNvSpPr>
            <p:nvPr/>
          </p:nvSpPr>
          <p:spPr bwMode="auto">
            <a:xfrm>
              <a:off x="0" y="401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 dirty="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7" name="Text Box 40"/>
            <p:cNvSpPr txBox="1">
              <a:spLocks noChangeArrowheads="1"/>
            </p:cNvSpPr>
            <p:nvPr/>
          </p:nvSpPr>
          <p:spPr bwMode="auto">
            <a:xfrm>
              <a:off x="327" y="-251"/>
              <a:ext cx="5241" cy="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90000"/>
                </a:lnSpc>
                <a:defRPr/>
              </a:pPr>
              <a:endParaRPr kumimoji="1"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endParaRP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Центральное управление Федеральной службы по экологическому, </a:t>
              </a: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технологическому и атомному надзору</a:t>
              </a:r>
            </a:p>
          </p:txBody>
        </p:sp>
        <p:pic>
          <p:nvPicPr>
            <p:cNvPr id="18" name="Picture 41" descr="fsetan_emblema200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15"/>
              <a:ext cx="666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9" name="TextBox 18"/>
          <p:cNvSpPr txBox="1"/>
          <p:nvPr/>
        </p:nvSpPr>
        <p:spPr>
          <a:xfrm>
            <a:off x="863325" y="1598034"/>
            <a:ext cx="79758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</a:t>
            </a: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выдержки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из письма Министерства энергетики Российской Федерации от 24 октября 2025 г. № ПК-18443/07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4"/>
          <a:srcRect l="34250" t="16401" r="19404" b="14566"/>
          <a:stretch/>
        </p:blipFill>
        <p:spPr>
          <a:xfrm>
            <a:off x="295250" y="2332867"/>
            <a:ext cx="3714620" cy="3112357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139952" y="2645509"/>
            <a:ext cx="4572000" cy="3493264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7200" algn="just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3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Органы местного самоуправления, выдавшие акт оценки обеспечения готовности и паспорт теплоснабжающим организаций и потребителей тепловой энергии </a:t>
            </a:r>
            <a:r>
              <a:rPr lang="ru-RU" sz="13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несут ответственность за полноту, достоверность </a:t>
            </a:r>
            <a:br>
              <a:rPr lang="ru-RU" sz="13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sz="13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и объективность выводов комиссии, а также </a:t>
            </a:r>
            <a:br>
              <a:rPr lang="ru-RU" sz="13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sz="13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за возможные последствия необоснованного игнорирования </a:t>
            </a:r>
            <a:r>
              <a:rPr lang="ru-RU" sz="13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замечаний членов комиссии;</a:t>
            </a:r>
          </a:p>
          <a:p>
            <a:pPr indent="457200" algn="just"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300" b="1" dirty="0" smtClean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паспорта обеспечения готовности </a:t>
            </a:r>
            <a:b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освобождает от обязанности устранить все замечания, </a:t>
            </a:r>
            <a:b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срок установленный в акте оценки обеспечения готовности;</a:t>
            </a:r>
          </a:p>
          <a:p>
            <a:pPr indent="457200" algn="just"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еустранение выявленных нарушений, указанных </a:t>
            </a:r>
            <a:b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акте, содержащем оценку обеспечения готовности </a:t>
            </a:r>
            <a:b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отопительному периоду, в установленные сроки, влечет </a:t>
            </a:r>
            <a:b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собой </a:t>
            </a:r>
            <a:r>
              <a:rPr lang="ru-RU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административную ответственность </a:t>
            </a:r>
            <a:br>
              <a:rPr lang="ru-RU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законодательством Российской Федерации.</a:t>
            </a:r>
            <a:endParaRPr lang="ru-RU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4227611"/>
      </p:ext>
    </p:extLst>
  </p:cSld>
  <p:clrMapOvr>
    <a:masterClrMapping/>
  </p:clrMapOvr>
  <p:transition spd="med">
    <p:cover dir="l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7010400" y="6381750"/>
            <a:ext cx="1954088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B4615F8-D15F-4006-82EE-F7781A410C76}" type="slidenum">
              <a:rPr lang="ru-RU" altLang="ru-RU" sz="1600" smtClean="0">
                <a:solidFill>
                  <a:srgbClr val="000000"/>
                </a:solidFill>
              </a:rPr>
              <a:pPr/>
              <a:t>12</a:t>
            </a:fld>
            <a:endParaRPr lang="ru-RU" altLang="ru-RU" sz="1600" dirty="0">
              <a:solidFill>
                <a:srgbClr val="000000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/>
          </p:nvPr>
        </p:nvGraphicFramePr>
        <p:xfrm>
          <a:off x="323849" y="1988840"/>
          <a:ext cx="8630901" cy="4237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3090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4237336">
                <a:tc>
                  <a:txBody>
                    <a:bodyPr/>
                    <a:lstStyle/>
                    <a:p>
                      <a:pPr algn="ctr"/>
                      <a:r>
                        <a:rPr lang="ru-RU" sz="1600" baseline="0" dirty="0" smtClean="0">
                          <a:solidFill>
                            <a:schemeClr val="tx1"/>
                          </a:solidFill>
                        </a:rPr>
                        <a:t>Положением о федеральном государственном энергетическом надзоре, утвержденным постановлением Правительства Российской Федерации </a:t>
                      </a:r>
                      <a:br>
                        <a:rPr lang="ru-RU" sz="1600" baseline="0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</a:rPr>
                        <a:t>от 30 июня 2021 г. № 1085, утверждены следующие </a:t>
                      </a:r>
                    </a:p>
                    <a:p>
                      <a:pPr algn="ctr"/>
                      <a:r>
                        <a:rPr lang="ru-RU" sz="1600" baseline="0" dirty="0" smtClean="0">
                          <a:solidFill>
                            <a:schemeClr val="tx1"/>
                          </a:solidFill>
                        </a:rPr>
                        <a:t>профилактические мероприятия:</a:t>
                      </a:r>
                    </a:p>
                    <a:p>
                      <a:pPr algn="ctr"/>
                      <a:endParaRPr lang="ru-RU" sz="16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6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6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6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6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6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6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 algn="ctr">
                        <a:buFontTx/>
                        <a:buNone/>
                      </a:pPr>
                      <a:endParaRPr lang="ru-RU" sz="16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9" name="Group 36"/>
          <p:cNvGrpSpPr>
            <a:grpSpLocks/>
          </p:cNvGrpSpPr>
          <p:nvPr/>
        </p:nvGrpSpPr>
        <p:grpSpPr bwMode="auto">
          <a:xfrm>
            <a:off x="0" y="127000"/>
            <a:ext cx="9144000" cy="1611313"/>
            <a:chOff x="0" y="-251"/>
            <a:chExt cx="5760" cy="1015"/>
          </a:xfrm>
        </p:grpSpPr>
        <p:sp>
          <p:nvSpPr>
            <p:cNvPr id="10" name="Rectangle 37"/>
            <p:cNvSpPr>
              <a:spLocks noChangeArrowheads="1"/>
            </p:cNvSpPr>
            <p:nvPr/>
          </p:nvSpPr>
          <p:spPr bwMode="auto">
            <a:xfrm>
              <a:off x="0" y="346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kumimoji="1" lang="ru-RU" altLang="ru-RU" sz="1400" b="1" dirty="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1" name="Rectangle 38"/>
            <p:cNvSpPr>
              <a:spLocks noChangeArrowheads="1"/>
            </p:cNvSpPr>
            <p:nvPr/>
          </p:nvSpPr>
          <p:spPr bwMode="auto">
            <a:xfrm>
              <a:off x="0" y="458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>
                <a:defRPr/>
              </a:pPr>
              <a:endParaRPr kumimoji="1" lang="ru-RU" sz="14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2" name="Rectangle 39"/>
            <p:cNvSpPr>
              <a:spLocks noChangeArrowheads="1"/>
            </p:cNvSpPr>
            <p:nvPr/>
          </p:nvSpPr>
          <p:spPr bwMode="auto">
            <a:xfrm>
              <a:off x="0" y="401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>
                <a:defRPr/>
              </a:pPr>
              <a:endParaRPr kumimoji="1" lang="ru-RU" sz="14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4" name="Text Box 40"/>
            <p:cNvSpPr txBox="1">
              <a:spLocks noChangeArrowheads="1"/>
            </p:cNvSpPr>
            <p:nvPr/>
          </p:nvSpPr>
          <p:spPr bwMode="auto">
            <a:xfrm>
              <a:off x="327" y="-251"/>
              <a:ext cx="5241" cy="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90000"/>
                </a:lnSpc>
                <a:defRPr/>
              </a:pPr>
              <a:endParaRPr kumimoji="1" lang="en-US" b="1" dirty="0">
                <a:ln w="1905"/>
                <a:gradFill>
                  <a:gsLst>
                    <a:gs pos="0">
                      <a:srgbClr val="2D2D8A">
                        <a:shade val="20000"/>
                        <a:satMod val="200000"/>
                      </a:srgbClr>
                    </a:gs>
                    <a:gs pos="78000">
                      <a:srgbClr val="2D2D8A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2D2D8A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endParaRPr>
            </a:p>
            <a:p>
              <a:pPr algn="ctr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gradFill>
                    <a:gsLst>
                      <a:gs pos="0">
                        <a:srgbClr val="2D2D8A">
                          <a:shade val="20000"/>
                          <a:satMod val="200000"/>
                        </a:srgbClr>
                      </a:gs>
                      <a:gs pos="78000">
                        <a:srgbClr val="2D2D8A">
                          <a:tint val="90000"/>
                          <a:shade val="89000"/>
                          <a:satMod val="220000"/>
                        </a:srgbClr>
                      </a:gs>
                      <a:gs pos="100000">
                        <a:srgbClr val="2D2D8A">
                          <a:tint val="12000"/>
                          <a:satMod val="255000"/>
                        </a:srgb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Центральное управление Федеральной службы по экологическому, </a:t>
              </a:r>
            </a:p>
            <a:p>
              <a:pPr algn="ctr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gradFill>
                    <a:gsLst>
                      <a:gs pos="0">
                        <a:srgbClr val="2D2D8A">
                          <a:shade val="20000"/>
                          <a:satMod val="200000"/>
                        </a:srgbClr>
                      </a:gs>
                      <a:gs pos="78000">
                        <a:srgbClr val="2D2D8A">
                          <a:tint val="90000"/>
                          <a:shade val="89000"/>
                          <a:satMod val="220000"/>
                        </a:srgbClr>
                      </a:gs>
                      <a:gs pos="100000">
                        <a:srgbClr val="2D2D8A">
                          <a:tint val="12000"/>
                          <a:satMod val="255000"/>
                        </a:srgb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технологическому и атомному надзору</a:t>
              </a:r>
            </a:p>
          </p:txBody>
        </p:sp>
        <p:pic>
          <p:nvPicPr>
            <p:cNvPr id="15" name="Picture 41" descr="fsetan_emblema200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15"/>
              <a:ext cx="666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Прямоугольник 1"/>
          <p:cNvSpPr/>
          <p:nvPr/>
        </p:nvSpPr>
        <p:spPr bwMode="auto">
          <a:xfrm>
            <a:off x="664283" y="3356992"/>
            <a:ext cx="8029747" cy="2581152"/>
          </a:xfrm>
          <a:prstGeom prst="rect">
            <a:avLst/>
          </a:prstGeom>
          <a:solidFill>
            <a:srgbClr val="B3EEB0"/>
          </a:solidFill>
          <a:ln w="9525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285750" indent="-285750" algn="ctr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000000"/>
                </a:solidFill>
              </a:rPr>
              <a:t> </a:t>
            </a:r>
            <a:r>
              <a:rPr lang="ru-RU" dirty="0">
                <a:solidFill>
                  <a:srgbClr val="000000"/>
                </a:solidFill>
              </a:rPr>
              <a:t>информирование</a:t>
            </a:r>
            <a:r>
              <a:rPr lang="ru-RU" dirty="0" smtClean="0">
                <a:solidFill>
                  <a:srgbClr val="000000"/>
                </a:solidFill>
              </a:rPr>
              <a:t>;</a:t>
            </a:r>
          </a:p>
          <a:p>
            <a:pPr marL="285750" indent="-285750" algn="ctr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endParaRPr lang="ru-RU" dirty="0" smtClean="0">
              <a:solidFill>
                <a:srgbClr val="000000"/>
              </a:solidFill>
            </a:endParaRPr>
          </a:p>
          <a:p>
            <a:pPr marL="285750" indent="-285750" algn="ctr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0000"/>
                </a:solidFill>
              </a:rPr>
              <a:t>п</a:t>
            </a:r>
            <a:r>
              <a:rPr lang="ru-RU" dirty="0" smtClean="0">
                <a:solidFill>
                  <a:srgbClr val="000000"/>
                </a:solidFill>
              </a:rPr>
              <a:t>рофилактические визиты;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solidFill>
                <a:srgbClr val="000000"/>
              </a:solidFill>
            </a:endParaRPr>
          </a:p>
          <a:p>
            <a:pPr marL="285750" indent="-285750" algn="ctr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000000"/>
                </a:solidFill>
              </a:rPr>
              <a:t> </a:t>
            </a:r>
            <a:r>
              <a:rPr lang="ru-RU" dirty="0">
                <a:solidFill>
                  <a:srgbClr val="000000"/>
                </a:solidFill>
              </a:rPr>
              <a:t>обобщение правоприменительной практики;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solidFill>
                <a:srgbClr val="000000"/>
              </a:solidFill>
            </a:endParaRPr>
          </a:p>
          <a:p>
            <a:pPr marL="285750" indent="-285750" algn="ctr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000000"/>
                </a:solidFill>
              </a:rPr>
              <a:t> объявление предостережений;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dirty="0" smtClean="0">
              <a:solidFill>
                <a:srgbClr val="000000"/>
              </a:solidFill>
            </a:endParaRPr>
          </a:p>
          <a:p>
            <a:pPr marL="285750" indent="-285750" algn="ctr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000000"/>
                </a:solidFill>
              </a:rPr>
              <a:t>консультирование.</a:t>
            </a:r>
            <a:endParaRPr lang="ru-RU" dirty="0">
              <a:solidFill>
                <a:srgbClr val="000000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8512726"/>
      </p:ext>
    </p:extLst>
  </p:cSld>
  <p:clrMapOvr>
    <a:masterClrMapping/>
  </p:clrMapOvr>
  <p:transition spd="med">
    <p:cover dir="l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7010400" y="6381750"/>
            <a:ext cx="1954088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B4615F8-D15F-4006-82EE-F7781A410C76}" type="slidenum">
              <a:rPr lang="ru-RU" altLang="ru-RU" sz="1600" smtClean="0">
                <a:solidFill>
                  <a:srgbClr val="000000"/>
                </a:solidFill>
              </a:rPr>
              <a:pPr/>
              <a:t>13</a:t>
            </a:fld>
            <a:endParaRPr lang="ru-RU" altLang="ru-RU" sz="1600" dirty="0">
              <a:solidFill>
                <a:srgbClr val="000000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1796094"/>
              </p:ext>
            </p:extLst>
          </p:nvPr>
        </p:nvGraphicFramePr>
        <p:xfrm>
          <a:off x="251520" y="1628800"/>
          <a:ext cx="8640960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524619">
                <a:tc>
                  <a:txBody>
                    <a:bodyPr/>
                    <a:lstStyle/>
                    <a:p>
                      <a:pPr algn="ctr"/>
                      <a:r>
                        <a:rPr lang="ru-RU" u="sng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Профилактические мероприятия </a:t>
                      </a:r>
                    </a:p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</a:t>
                      </a:r>
                      <a:r>
                        <a:rPr lang="ru-RU" sz="1800" b="1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9 месяцев 2025 года применено 3399 мер профилактического воздействия, </a:t>
                      </a:r>
                    </a:p>
                    <a:p>
                      <a:pPr algn="ctr"/>
                      <a:r>
                        <a:rPr lang="ru-RU" sz="1800" b="1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 именно: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8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" name="Диаграмма 16"/>
          <p:cNvGraphicFramePr/>
          <p:nvPr>
            <p:extLst>
              <p:ext uri="{D42A27DB-BD31-4B8C-83A1-F6EECF244321}">
                <p14:modId xmlns:p14="http://schemas.microsoft.com/office/powerpoint/2010/main" val="2232006988"/>
              </p:ext>
            </p:extLst>
          </p:nvPr>
        </p:nvGraphicFramePr>
        <p:xfrm>
          <a:off x="611560" y="2420888"/>
          <a:ext cx="7992888" cy="41831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36"/>
          <p:cNvGrpSpPr>
            <a:grpSpLocks/>
          </p:cNvGrpSpPr>
          <p:nvPr/>
        </p:nvGrpSpPr>
        <p:grpSpPr bwMode="auto">
          <a:xfrm>
            <a:off x="0" y="127000"/>
            <a:ext cx="9144000" cy="1611313"/>
            <a:chOff x="0" y="-251"/>
            <a:chExt cx="5760" cy="1015"/>
          </a:xfrm>
        </p:grpSpPr>
        <p:sp>
          <p:nvSpPr>
            <p:cNvPr id="10" name="Rectangle 37"/>
            <p:cNvSpPr>
              <a:spLocks noChangeArrowheads="1"/>
            </p:cNvSpPr>
            <p:nvPr/>
          </p:nvSpPr>
          <p:spPr bwMode="auto">
            <a:xfrm>
              <a:off x="0" y="346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kumimoji="1" lang="ru-RU" altLang="ru-RU" sz="1400" b="1" dirty="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1" name="Rectangle 38"/>
            <p:cNvSpPr>
              <a:spLocks noChangeArrowheads="1"/>
            </p:cNvSpPr>
            <p:nvPr/>
          </p:nvSpPr>
          <p:spPr bwMode="auto">
            <a:xfrm>
              <a:off x="0" y="458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>
                <a:defRPr/>
              </a:pPr>
              <a:endParaRPr kumimoji="1" lang="ru-RU" sz="14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2" name="Rectangle 39"/>
            <p:cNvSpPr>
              <a:spLocks noChangeArrowheads="1"/>
            </p:cNvSpPr>
            <p:nvPr/>
          </p:nvSpPr>
          <p:spPr bwMode="auto">
            <a:xfrm>
              <a:off x="0" y="401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>
                <a:defRPr/>
              </a:pPr>
              <a:endParaRPr kumimoji="1" lang="ru-RU" sz="14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4" name="Text Box 40"/>
            <p:cNvSpPr txBox="1">
              <a:spLocks noChangeArrowheads="1"/>
            </p:cNvSpPr>
            <p:nvPr/>
          </p:nvSpPr>
          <p:spPr bwMode="auto">
            <a:xfrm>
              <a:off x="327" y="-251"/>
              <a:ext cx="5241" cy="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90000"/>
                </a:lnSpc>
                <a:defRPr/>
              </a:pPr>
              <a:endParaRPr kumimoji="1" lang="en-US" b="1" dirty="0">
                <a:ln w="1905"/>
                <a:gradFill>
                  <a:gsLst>
                    <a:gs pos="0">
                      <a:srgbClr val="2D2D8A">
                        <a:shade val="20000"/>
                        <a:satMod val="200000"/>
                      </a:srgbClr>
                    </a:gs>
                    <a:gs pos="78000">
                      <a:srgbClr val="2D2D8A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2D2D8A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endParaRPr>
            </a:p>
            <a:p>
              <a:pPr algn="ctr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gradFill>
                    <a:gsLst>
                      <a:gs pos="0">
                        <a:srgbClr val="2D2D8A">
                          <a:shade val="20000"/>
                          <a:satMod val="200000"/>
                        </a:srgbClr>
                      </a:gs>
                      <a:gs pos="78000">
                        <a:srgbClr val="2D2D8A">
                          <a:tint val="90000"/>
                          <a:shade val="89000"/>
                          <a:satMod val="220000"/>
                        </a:srgbClr>
                      </a:gs>
                      <a:gs pos="100000">
                        <a:srgbClr val="2D2D8A">
                          <a:tint val="12000"/>
                          <a:satMod val="255000"/>
                        </a:srgb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Центральное управление Федеральной службы по экологическому, </a:t>
              </a:r>
            </a:p>
            <a:p>
              <a:pPr algn="ctr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gradFill>
                    <a:gsLst>
                      <a:gs pos="0">
                        <a:srgbClr val="2D2D8A">
                          <a:shade val="20000"/>
                          <a:satMod val="200000"/>
                        </a:srgbClr>
                      </a:gs>
                      <a:gs pos="78000">
                        <a:srgbClr val="2D2D8A">
                          <a:tint val="90000"/>
                          <a:shade val="89000"/>
                          <a:satMod val="220000"/>
                        </a:srgbClr>
                      </a:gs>
                      <a:gs pos="100000">
                        <a:srgbClr val="2D2D8A">
                          <a:tint val="12000"/>
                          <a:satMod val="255000"/>
                        </a:srgb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технологическому и атомному надзору</a:t>
              </a:r>
            </a:p>
          </p:txBody>
        </p:sp>
        <p:pic>
          <p:nvPicPr>
            <p:cNvPr id="15" name="Picture 41" descr="fsetan_emblema2007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15"/>
              <a:ext cx="666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546604055"/>
      </p:ext>
    </p:extLst>
  </p:cSld>
  <p:clrMapOvr>
    <a:masterClrMapping/>
  </p:clrMapOvr>
  <p:transition spd="med">
    <p:cover dir="l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7010400" y="6381750"/>
            <a:ext cx="2026096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B9917E5-B2E8-4E25-9216-F0F049839C8B}" type="slidenum">
              <a:rPr lang="ru-RU" altLang="ru-RU" sz="1600" smtClean="0">
                <a:solidFill>
                  <a:srgbClr val="000000"/>
                </a:solidFill>
              </a:rPr>
              <a:pPr/>
              <a:t>14</a:t>
            </a:fld>
            <a:endParaRPr lang="ru-RU" altLang="ru-RU" sz="1600" dirty="0">
              <a:solidFill>
                <a:srgbClr val="000000"/>
              </a:solidFill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/>
          </p:nvPr>
        </p:nvGraphicFramePr>
        <p:xfrm>
          <a:off x="107504" y="1738312"/>
          <a:ext cx="8928992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289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5052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Допуск в эксплуатацию новых и реконструированных энергоустановок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1106735434"/>
              </p:ext>
            </p:extLst>
          </p:nvPr>
        </p:nvGraphicFramePr>
        <p:xfrm>
          <a:off x="683568" y="2160588"/>
          <a:ext cx="7704856" cy="44367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8" name="Group 36"/>
          <p:cNvGrpSpPr>
            <a:grpSpLocks/>
          </p:cNvGrpSpPr>
          <p:nvPr/>
        </p:nvGrpSpPr>
        <p:grpSpPr bwMode="auto">
          <a:xfrm>
            <a:off x="0" y="127000"/>
            <a:ext cx="9144000" cy="1611313"/>
            <a:chOff x="0" y="-251"/>
            <a:chExt cx="5760" cy="1015"/>
          </a:xfrm>
        </p:grpSpPr>
        <p:sp>
          <p:nvSpPr>
            <p:cNvPr id="10" name="Rectangle 37"/>
            <p:cNvSpPr>
              <a:spLocks noChangeArrowheads="1"/>
            </p:cNvSpPr>
            <p:nvPr/>
          </p:nvSpPr>
          <p:spPr bwMode="auto">
            <a:xfrm>
              <a:off x="0" y="346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kumimoji="1" lang="ru-RU" altLang="ru-RU" sz="1400" b="1" dirty="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1" name="Rectangle 38"/>
            <p:cNvSpPr>
              <a:spLocks noChangeArrowheads="1"/>
            </p:cNvSpPr>
            <p:nvPr/>
          </p:nvSpPr>
          <p:spPr bwMode="auto">
            <a:xfrm>
              <a:off x="0" y="458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>
                <a:defRPr/>
              </a:pPr>
              <a:endParaRPr kumimoji="1" lang="ru-RU" sz="14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4" name="Rectangle 39"/>
            <p:cNvSpPr>
              <a:spLocks noChangeArrowheads="1"/>
            </p:cNvSpPr>
            <p:nvPr/>
          </p:nvSpPr>
          <p:spPr bwMode="auto">
            <a:xfrm>
              <a:off x="0" y="401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>
                <a:defRPr/>
              </a:pPr>
              <a:endParaRPr kumimoji="1" lang="ru-RU" sz="14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5" name="Text Box 40"/>
            <p:cNvSpPr txBox="1">
              <a:spLocks noChangeArrowheads="1"/>
            </p:cNvSpPr>
            <p:nvPr/>
          </p:nvSpPr>
          <p:spPr bwMode="auto">
            <a:xfrm>
              <a:off x="327" y="-251"/>
              <a:ext cx="5241" cy="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90000"/>
                </a:lnSpc>
                <a:defRPr/>
              </a:pPr>
              <a:endParaRPr kumimoji="1" lang="en-US" b="1" dirty="0">
                <a:ln w="1905"/>
                <a:gradFill>
                  <a:gsLst>
                    <a:gs pos="0">
                      <a:srgbClr val="2D2D8A">
                        <a:shade val="20000"/>
                        <a:satMod val="200000"/>
                      </a:srgbClr>
                    </a:gs>
                    <a:gs pos="78000">
                      <a:srgbClr val="2D2D8A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2D2D8A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endParaRPr>
            </a:p>
            <a:p>
              <a:pPr algn="ctr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gradFill>
                    <a:gsLst>
                      <a:gs pos="0">
                        <a:srgbClr val="2D2D8A">
                          <a:shade val="20000"/>
                          <a:satMod val="200000"/>
                        </a:srgbClr>
                      </a:gs>
                      <a:gs pos="78000">
                        <a:srgbClr val="2D2D8A">
                          <a:tint val="90000"/>
                          <a:shade val="89000"/>
                          <a:satMod val="220000"/>
                        </a:srgbClr>
                      </a:gs>
                      <a:gs pos="100000">
                        <a:srgbClr val="2D2D8A">
                          <a:tint val="12000"/>
                          <a:satMod val="255000"/>
                        </a:srgb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Центральное управление Федеральной службы по экологическому, </a:t>
              </a:r>
            </a:p>
            <a:p>
              <a:pPr algn="ctr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gradFill>
                    <a:gsLst>
                      <a:gs pos="0">
                        <a:srgbClr val="2D2D8A">
                          <a:shade val="20000"/>
                          <a:satMod val="200000"/>
                        </a:srgbClr>
                      </a:gs>
                      <a:gs pos="78000">
                        <a:srgbClr val="2D2D8A">
                          <a:tint val="90000"/>
                          <a:shade val="89000"/>
                          <a:satMod val="220000"/>
                        </a:srgbClr>
                      </a:gs>
                      <a:gs pos="100000">
                        <a:srgbClr val="2D2D8A">
                          <a:tint val="12000"/>
                          <a:satMod val="255000"/>
                        </a:srgb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технологическому и атомному надзору</a:t>
              </a:r>
            </a:p>
          </p:txBody>
        </p:sp>
        <p:pic>
          <p:nvPicPr>
            <p:cNvPr id="16" name="Picture 41" descr="fsetan_emblema2007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15"/>
              <a:ext cx="666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43661637"/>
      </p:ext>
    </p:extLst>
  </p:cSld>
  <p:clrMapOvr>
    <a:masterClrMapping/>
  </p:clrMapOvr>
  <p:transition spd="med">
    <p:cover dir="l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7010400" y="6381750"/>
            <a:ext cx="1954088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B4615F8-D15F-4006-82EE-F7781A410C76}" type="slidenum">
              <a:rPr lang="ru-RU" altLang="ru-RU" sz="1600" smtClean="0"/>
              <a:pPr/>
              <a:t>15</a:t>
            </a:fld>
            <a:endParaRPr lang="ru-RU" altLang="ru-RU" sz="16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2128438"/>
              </p:ext>
            </p:extLst>
          </p:nvPr>
        </p:nvGraphicFramePr>
        <p:xfrm>
          <a:off x="251520" y="1628800"/>
          <a:ext cx="8640960" cy="8484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84846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Проверка знаний в области энергетического надзора</a:t>
                      </a:r>
                    </a:p>
                    <a:p>
                      <a:pPr algn="ctr"/>
                      <a:endParaRPr lang="ru-RU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" name="Диаграмма 16"/>
          <p:cNvGraphicFramePr/>
          <p:nvPr>
            <p:extLst>
              <p:ext uri="{D42A27DB-BD31-4B8C-83A1-F6EECF244321}">
                <p14:modId xmlns:p14="http://schemas.microsoft.com/office/powerpoint/2010/main" val="3552560376"/>
              </p:ext>
            </p:extLst>
          </p:nvPr>
        </p:nvGraphicFramePr>
        <p:xfrm>
          <a:off x="755576" y="2477269"/>
          <a:ext cx="7876391" cy="3752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36"/>
          <p:cNvGrpSpPr>
            <a:grpSpLocks/>
          </p:cNvGrpSpPr>
          <p:nvPr/>
        </p:nvGrpSpPr>
        <p:grpSpPr bwMode="auto">
          <a:xfrm>
            <a:off x="0" y="127000"/>
            <a:ext cx="9144000" cy="1611313"/>
            <a:chOff x="0" y="-251"/>
            <a:chExt cx="5760" cy="1015"/>
          </a:xfrm>
        </p:grpSpPr>
        <p:sp>
          <p:nvSpPr>
            <p:cNvPr id="10" name="Rectangle 37"/>
            <p:cNvSpPr>
              <a:spLocks noChangeArrowheads="1"/>
            </p:cNvSpPr>
            <p:nvPr/>
          </p:nvSpPr>
          <p:spPr bwMode="auto">
            <a:xfrm>
              <a:off x="0" y="346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kumimoji="1" lang="ru-RU" altLang="ru-RU" sz="1400" b="1" dirty="0">
                <a:latin typeface="Calibri" panose="020F0502020204030204" pitchFamily="34" charset="0"/>
              </a:endParaRPr>
            </a:p>
          </p:txBody>
        </p:sp>
        <p:sp>
          <p:nvSpPr>
            <p:cNvPr id="11" name="Rectangle 38"/>
            <p:cNvSpPr>
              <a:spLocks noChangeArrowheads="1"/>
            </p:cNvSpPr>
            <p:nvPr/>
          </p:nvSpPr>
          <p:spPr bwMode="auto">
            <a:xfrm>
              <a:off x="0" y="458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 dirty="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2" name="Rectangle 39"/>
            <p:cNvSpPr>
              <a:spLocks noChangeArrowheads="1"/>
            </p:cNvSpPr>
            <p:nvPr/>
          </p:nvSpPr>
          <p:spPr bwMode="auto">
            <a:xfrm>
              <a:off x="0" y="401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 dirty="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4" name="Text Box 40"/>
            <p:cNvSpPr txBox="1">
              <a:spLocks noChangeArrowheads="1"/>
            </p:cNvSpPr>
            <p:nvPr/>
          </p:nvSpPr>
          <p:spPr bwMode="auto">
            <a:xfrm>
              <a:off x="327" y="-251"/>
              <a:ext cx="5241" cy="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90000"/>
                </a:lnSpc>
                <a:defRPr/>
              </a:pPr>
              <a:endParaRPr kumimoji="1"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endParaRP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Центральное управление Федеральной службы по экологическому, </a:t>
              </a: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технологическому и атомному надзору</a:t>
              </a:r>
            </a:p>
          </p:txBody>
        </p:sp>
        <p:pic>
          <p:nvPicPr>
            <p:cNvPr id="15" name="Picture 41" descr="fsetan_emblema2007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15"/>
              <a:ext cx="666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47885409"/>
      </p:ext>
    </p:extLst>
  </p:cSld>
  <p:clrMapOvr>
    <a:masterClrMapping/>
  </p:clrMapOvr>
  <p:transition spd="med">
    <p:cover dir="l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6" name="Rectangle 2"/>
          <p:cNvSpPr>
            <a:spLocks noChangeArrowheads="1"/>
          </p:cNvSpPr>
          <p:nvPr/>
        </p:nvSpPr>
        <p:spPr bwMode="auto">
          <a:xfrm>
            <a:off x="0" y="1987550"/>
            <a:ext cx="9144000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ru-RU" sz="2400" kern="0" dirty="0">
                <a:solidFill>
                  <a:schemeClr val="accent6"/>
                </a:solidFill>
              </a:rPr>
              <a:t>Благодарю за внимание</a:t>
            </a:r>
            <a:r>
              <a:rPr lang="ru-RU" sz="2400" kern="0" dirty="0" smtClean="0">
                <a:solidFill>
                  <a:schemeClr val="accent6"/>
                </a:solidFill>
              </a:rPr>
              <a:t>!</a:t>
            </a: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5029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eaLnBrk="1" hangingPunct="1">
              <a:lnSpc>
                <a:spcPct val="90000"/>
              </a:lnSpc>
              <a:defRPr/>
            </a:pPr>
            <a:endParaRPr kumimoji="1"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17413" name="Group 36"/>
          <p:cNvGrpSpPr>
            <a:grpSpLocks/>
          </p:cNvGrpSpPr>
          <p:nvPr/>
        </p:nvGrpSpPr>
        <p:grpSpPr bwMode="auto">
          <a:xfrm>
            <a:off x="0" y="152400"/>
            <a:ext cx="9144000" cy="1620838"/>
            <a:chOff x="0" y="-235"/>
            <a:chExt cx="5760" cy="1021"/>
          </a:xfrm>
        </p:grpSpPr>
        <p:sp>
          <p:nvSpPr>
            <p:cNvPr id="17420" name="Rectangle 37"/>
            <p:cNvSpPr>
              <a:spLocks noChangeArrowheads="1"/>
            </p:cNvSpPr>
            <p:nvPr/>
          </p:nvSpPr>
          <p:spPr bwMode="auto">
            <a:xfrm>
              <a:off x="0" y="346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kumimoji="1" lang="ru-RU" altLang="ru-RU" sz="1400" b="1">
                <a:latin typeface="Calibri" panose="020F0502020204030204" pitchFamily="34" charset="0"/>
              </a:endParaRPr>
            </a:p>
          </p:txBody>
        </p:sp>
        <p:sp>
          <p:nvSpPr>
            <p:cNvPr id="5130" name="Rectangle 38"/>
            <p:cNvSpPr>
              <a:spLocks noChangeArrowheads="1"/>
            </p:cNvSpPr>
            <p:nvPr/>
          </p:nvSpPr>
          <p:spPr bwMode="auto">
            <a:xfrm>
              <a:off x="0" y="458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131" name="Rectangle 39"/>
            <p:cNvSpPr>
              <a:spLocks noChangeArrowheads="1"/>
            </p:cNvSpPr>
            <p:nvPr/>
          </p:nvSpPr>
          <p:spPr bwMode="auto">
            <a:xfrm>
              <a:off x="0" y="401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" name="Text Box 40"/>
            <p:cNvSpPr txBox="1">
              <a:spLocks noChangeArrowheads="1"/>
            </p:cNvSpPr>
            <p:nvPr/>
          </p:nvSpPr>
          <p:spPr bwMode="auto">
            <a:xfrm>
              <a:off x="463" y="-235"/>
              <a:ext cx="5241" cy="4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90000"/>
                </a:lnSpc>
                <a:defRPr/>
              </a:pPr>
              <a:endParaRPr kumimoji="1"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endParaRP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sz="1600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Центральное управление Федеральной службы по экологическому, </a:t>
              </a: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sz="1600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технологическому и атомному надзору</a:t>
              </a:r>
            </a:p>
          </p:txBody>
        </p:sp>
        <p:pic>
          <p:nvPicPr>
            <p:cNvPr id="17428" name="Picture 41" descr="fsetan_emblema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7" y="37"/>
              <a:ext cx="666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Line 2"/>
          <p:cNvSpPr>
            <a:spLocks noChangeShapeType="1"/>
          </p:cNvSpPr>
          <p:nvPr/>
        </p:nvSpPr>
        <p:spPr bwMode="auto">
          <a:xfrm flipV="1">
            <a:off x="428625" y="5121275"/>
            <a:ext cx="8501122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-987425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7438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7010400" y="6381750"/>
            <a:ext cx="1954088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1600" dirty="0" smtClean="0">
                <a:solidFill>
                  <a:srgbClr val="000000"/>
                </a:solidFill>
              </a:rPr>
              <a:t>2</a:t>
            </a:r>
            <a:endParaRPr lang="ru-RU" altLang="ru-RU" sz="1600" dirty="0">
              <a:solidFill>
                <a:srgbClr val="000000"/>
              </a:solidFill>
            </a:endParaRPr>
          </a:p>
        </p:txBody>
      </p:sp>
      <p:sp>
        <p:nvSpPr>
          <p:cNvPr id="4118" name="Скругленный прямоугольник 1"/>
          <p:cNvSpPr>
            <a:spLocks noChangeArrowheads="1"/>
          </p:cNvSpPr>
          <p:nvPr/>
        </p:nvSpPr>
        <p:spPr bwMode="auto">
          <a:xfrm>
            <a:off x="713460" y="1489697"/>
            <a:ext cx="7772400" cy="648072"/>
          </a:xfrm>
          <a:prstGeom prst="roundRect">
            <a:avLst>
              <a:gd name="adj" fmla="val 16667"/>
            </a:avLst>
          </a:prstGeom>
          <a:noFill/>
          <a:ln w="9525" cap="sq" algn="ctr">
            <a:noFill/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Aft>
                <a:spcPct val="0"/>
              </a:spcAft>
            </a:pPr>
            <a:r>
              <a:rPr lang="ru-RU" altLang="ru-RU" b="1" dirty="0" smtClean="0">
                <a:solidFill>
                  <a:srgbClr val="002060"/>
                </a:solidFill>
              </a:rPr>
              <a:t>ПОДНАДЗОРНЫЕ ОБЪЕКТЫ</a:t>
            </a:r>
          </a:p>
          <a:p>
            <a:pPr algn="ctr" fontAlgn="base">
              <a:spcAft>
                <a:spcPct val="0"/>
              </a:spcAft>
            </a:pPr>
            <a:r>
              <a:rPr lang="ru-RU" altLang="ru-RU" b="1" dirty="0" smtClean="0">
                <a:solidFill>
                  <a:srgbClr val="002060"/>
                </a:solidFill>
              </a:rPr>
              <a:t>Костромской области в области энергетического надзора</a:t>
            </a:r>
            <a:endParaRPr lang="ru-RU" altLang="ru-RU" b="1" dirty="0">
              <a:solidFill>
                <a:srgbClr val="002060"/>
              </a:solidFill>
            </a:endParaRPr>
          </a:p>
        </p:txBody>
      </p:sp>
      <p:grpSp>
        <p:nvGrpSpPr>
          <p:cNvPr id="10" name="Group 36"/>
          <p:cNvGrpSpPr>
            <a:grpSpLocks/>
          </p:cNvGrpSpPr>
          <p:nvPr/>
        </p:nvGrpSpPr>
        <p:grpSpPr bwMode="auto">
          <a:xfrm>
            <a:off x="0" y="127000"/>
            <a:ext cx="9144000" cy="1611313"/>
            <a:chOff x="0" y="-251"/>
            <a:chExt cx="5760" cy="1015"/>
          </a:xfrm>
        </p:grpSpPr>
        <p:sp>
          <p:nvSpPr>
            <p:cNvPr id="11" name="Rectangle 37"/>
            <p:cNvSpPr>
              <a:spLocks noChangeArrowheads="1"/>
            </p:cNvSpPr>
            <p:nvPr/>
          </p:nvSpPr>
          <p:spPr bwMode="auto">
            <a:xfrm>
              <a:off x="0" y="346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 altLang="ru-RU" sz="1400" b="1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2" name="Rectangle 38"/>
            <p:cNvSpPr>
              <a:spLocks noChangeArrowheads="1"/>
            </p:cNvSpPr>
            <p:nvPr/>
          </p:nvSpPr>
          <p:spPr bwMode="auto">
            <a:xfrm>
              <a:off x="0" y="458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 sz="1400" b="1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5" name="Rectangle 39"/>
            <p:cNvSpPr>
              <a:spLocks noChangeArrowheads="1"/>
            </p:cNvSpPr>
            <p:nvPr/>
          </p:nvSpPr>
          <p:spPr bwMode="auto">
            <a:xfrm>
              <a:off x="0" y="401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 sz="1400" b="1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6" name="Text Box 40"/>
            <p:cNvSpPr txBox="1">
              <a:spLocks noChangeArrowheads="1"/>
            </p:cNvSpPr>
            <p:nvPr/>
          </p:nvSpPr>
          <p:spPr bwMode="auto">
            <a:xfrm>
              <a:off x="327" y="-251"/>
              <a:ext cx="5241" cy="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b="1" dirty="0">
                <a:ln w="1905"/>
                <a:gradFill>
                  <a:gsLst>
                    <a:gs pos="0">
                      <a:srgbClr val="2D2D8A">
                        <a:shade val="20000"/>
                        <a:satMod val="200000"/>
                      </a:srgbClr>
                    </a:gs>
                    <a:gs pos="78000">
                      <a:srgbClr val="2D2D8A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2D2D8A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endParaRPr>
            </a:p>
            <a:p>
              <a:pPr algn="ctr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ru-RU" b="1" dirty="0">
                  <a:ln w="1905"/>
                  <a:gradFill>
                    <a:gsLst>
                      <a:gs pos="0">
                        <a:srgbClr val="2D2D8A">
                          <a:shade val="20000"/>
                          <a:satMod val="200000"/>
                        </a:srgbClr>
                      </a:gs>
                      <a:gs pos="78000">
                        <a:srgbClr val="2D2D8A">
                          <a:tint val="90000"/>
                          <a:shade val="89000"/>
                          <a:satMod val="220000"/>
                        </a:srgbClr>
                      </a:gs>
                      <a:gs pos="100000">
                        <a:srgbClr val="2D2D8A">
                          <a:tint val="12000"/>
                          <a:satMod val="255000"/>
                        </a:srgb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Центральное управление Федеральной службы по экологическому, </a:t>
              </a:r>
            </a:p>
            <a:p>
              <a:pPr algn="ctr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ru-RU" b="1" dirty="0">
                  <a:ln w="1905"/>
                  <a:gradFill>
                    <a:gsLst>
                      <a:gs pos="0">
                        <a:srgbClr val="2D2D8A">
                          <a:shade val="20000"/>
                          <a:satMod val="200000"/>
                        </a:srgbClr>
                      </a:gs>
                      <a:gs pos="78000">
                        <a:srgbClr val="2D2D8A">
                          <a:tint val="90000"/>
                          <a:shade val="89000"/>
                          <a:satMod val="220000"/>
                        </a:srgbClr>
                      </a:gs>
                      <a:gs pos="100000">
                        <a:srgbClr val="2D2D8A">
                          <a:tint val="12000"/>
                          <a:satMod val="255000"/>
                        </a:srgb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технологическому и атомному надзору</a:t>
              </a:r>
            </a:p>
          </p:txBody>
        </p:sp>
        <p:pic>
          <p:nvPicPr>
            <p:cNvPr id="17" name="Picture 41" descr="fsetan_emblema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15"/>
              <a:ext cx="666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Объект 1"/>
          <p:cNvSpPr txBox="1">
            <a:spLocks/>
          </p:cNvSpPr>
          <p:nvPr/>
        </p:nvSpPr>
        <p:spPr bwMode="auto">
          <a:xfrm>
            <a:off x="2483768" y="2348880"/>
            <a:ext cx="4032448" cy="4214842"/>
          </a:xfrm>
          <a:prstGeom prst="rect">
            <a:avLst/>
          </a:prstGeom>
          <a:solidFill>
            <a:schemeClr val="lt1">
              <a:alpha val="87000"/>
            </a:schemeClr>
          </a:solidFill>
          <a:ln w="28575" cap="flat" cmpd="sng" algn="ctr">
            <a:solidFill>
              <a:schemeClr val="accent1">
                <a:lumMod val="75000"/>
              </a:schemeClr>
            </a:solidFill>
            <a:prstDash val="solid"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  <a:ex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25000" lnSpcReduction="2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600"/>
              </a:spcBef>
              <a:buFontTx/>
              <a:buNone/>
            </a:pPr>
            <a:endParaRPr lang="ru-RU" sz="4900" b="1" i="1" u="sng" dirty="0">
              <a:solidFill>
                <a:srgbClr val="002060"/>
              </a:solidFill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FontTx/>
              <a:buNone/>
            </a:pPr>
            <a:r>
              <a:rPr lang="ru-RU" sz="5600" b="1" dirty="0">
                <a:solidFill>
                  <a:srgbClr val="002060"/>
                </a:solidFill>
                <a:cs typeface="Times New Roman" pitchFamily="18" charset="0"/>
              </a:rPr>
              <a:t>Число поднадзорных организаций </a:t>
            </a:r>
            <a:r>
              <a:rPr lang="ru-RU" sz="5600" b="1" dirty="0" smtClean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ru-RU" sz="5600" b="1" dirty="0" smtClean="0">
                <a:solidFill>
                  <a:srgbClr val="C00000"/>
                </a:solidFill>
                <a:cs typeface="Times New Roman" pitchFamily="18" charset="0"/>
              </a:rPr>
              <a:t>–  2961</a:t>
            </a:r>
            <a:r>
              <a:rPr lang="ru-RU" sz="56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endParaRPr lang="ru-RU" sz="5600" b="1" dirty="0">
              <a:solidFill>
                <a:srgbClr val="FF0000"/>
              </a:solidFill>
              <a:cs typeface="Times New Roman" pitchFamily="18" charset="0"/>
            </a:endParaRPr>
          </a:p>
          <a:p>
            <a:pPr marL="0" indent="0" algn="r">
              <a:lnSpc>
                <a:spcPct val="120000"/>
              </a:lnSpc>
              <a:spcBef>
                <a:spcPts val="600"/>
              </a:spcBef>
              <a:buFontTx/>
              <a:buNone/>
            </a:pPr>
            <a:r>
              <a:rPr lang="ru-RU" sz="5600" b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ru-RU" sz="5600" dirty="0" smtClean="0">
                <a:solidFill>
                  <a:srgbClr val="002060"/>
                </a:solidFill>
                <a:cs typeface="Times New Roman" pitchFamily="18" charset="0"/>
              </a:rPr>
              <a:t>в </a:t>
            </a:r>
            <a:r>
              <a:rPr lang="ru-RU" sz="5600" dirty="0" err="1">
                <a:solidFill>
                  <a:srgbClr val="002060"/>
                </a:solidFill>
                <a:cs typeface="Times New Roman" pitchFamily="18" charset="0"/>
              </a:rPr>
              <a:t>т.ч</a:t>
            </a:r>
            <a:r>
              <a:rPr lang="ru-RU" sz="5600" dirty="0">
                <a:solidFill>
                  <a:srgbClr val="002060"/>
                </a:solidFill>
                <a:cs typeface="Times New Roman" pitchFamily="18" charset="0"/>
              </a:rPr>
              <a:t>. электросетевых организаций </a:t>
            </a:r>
            <a:r>
              <a:rPr lang="ru-RU" sz="5600" b="1" dirty="0" smtClean="0">
                <a:solidFill>
                  <a:srgbClr val="C00000"/>
                </a:solidFill>
                <a:cs typeface="Times New Roman" pitchFamily="18" charset="0"/>
              </a:rPr>
              <a:t>– 7</a:t>
            </a:r>
          </a:p>
          <a:p>
            <a:pPr marL="0" indent="0" algn="r">
              <a:lnSpc>
                <a:spcPct val="120000"/>
              </a:lnSpc>
              <a:spcBef>
                <a:spcPts val="600"/>
              </a:spcBef>
              <a:buFontTx/>
              <a:buNone/>
            </a:pPr>
            <a:r>
              <a:rPr lang="ru-RU" sz="5600" dirty="0" smtClean="0">
                <a:solidFill>
                  <a:srgbClr val="002060"/>
                </a:solidFill>
                <a:cs typeface="Times New Roman" pitchFamily="18" charset="0"/>
              </a:rPr>
              <a:t> теплоснабжающих </a:t>
            </a:r>
            <a:r>
              <a:rPr lang="ru-RU" sz="5600" dirty="0">
                <a:solidFill>
                  <a:srgbClr val="002060"/>
                </a:solidFill>
                <a:cs typeface="Times New Roman" pitchFamily="18" charset="0"/>
              </a:rPr>
              <a:t>организаций </a:t>
            </a:r>
            <a:r>
              <a:rPr lang="ru-RU" sz="5600" b="1" dirty="0" smtClean="0">
                <a:solidFill>
                  <a:srgbClr val="C00000"/>
                </a:solidFill>
                <a:cs typeface="Times New Roman" pitchFamily="18" charset="0"/>
              </a:rPr>
              <a:t>– 58 </a:t>
            </a:r>
          </a:p>
          <a:p>
            <a:pPr marL="0" indent="0" algn="r">
              <a:lnSpc>
                <a:spcPct val="120000"/>
              </a:lnSpc>
              <a:spcBef>
                <a:spcPts val="600"/>
              </a:spcBef>
              <a:buFontTx/>
              <a:buNone/>
            </a:pPr>
            <a:r>
              <a:rPr lang="ru-RU" sz="5600" dirty="0" smtClean="0">
                <a:solidFill>
                  <a:srgbClr val="002060"/>
                </a:solidFill>
                <a:cs typeface="Times New Roman" pitchFamily="18" charset="0"/>
              </a:rPr>
              <a:t>Субъектов электроэнергетики, работающих </a:t>
            </a:r>
            <a:br>
              <a:rPr lang="ru-RU" sz="5600" dirty="0" smtClean="0">
                <a:solidFill>
                  <a:srgbClr val="002060"/>
                </a:solidFill>
                <a:cs typeface="Times New Roman" pitchFamily="18" charset="0"/>
              </a:rPr>
            </a:br>
            <a:r>
              <a:rPr lang="ru-RU" sz="5600" dirty="0" smtClean="0">
                <a:solidFill>
                  <a:srgbClr val="002060"/>
                </a:solidFill>
                <a:cs typeface="Times New Roman" pitchFamily="18" charset="0"/>
              </a:rPr>
              <a:t>в режиме комбинированной выработки </a:t>
            </a:r>
            <a:r>
              <a:rPr lang="ru-RU" sz="5600" b="1" dirty="0" smtClean="0">
                <a:solidFill>
                  <a:srgbClr val="C00000"/>
                </a:solidFill>
                <a:cs typeface="Times New Roman" pitchFamily="18" charset="0"/>
              </a:rPr>
              <a:t>– 4</a:t>
            </a:r>
          </a:p>
          <a:p>
            <a:pPr marL="0" indent="0" algn="r">
              <a:lnSpc>
                <a:spcPct val="120000"/>
              </a:lnSpc>
              <a:spcBef>
                <a:spcPts val="600"/>
              </a:spcBef>
              <a:buFontTx/>
              <a:buNone/>
            </a:pPr>
            <a:r>
              <a:rPr lang="ru-RU" sz="5600" dirty="0" smtClean="0">
                <a:solidFill>
                  <a:srgbClr val="002060"/>
                </a:solidFill>
                <a:cs typeface="Times New Roman" pitchFamily="18" charset="0"/>
              </a:rPr>
              <a:t>Потребителей электрической энергии </a:t>
            </a:r>
            <a:r>
              <a:rPr lang="ru-RU" sz="5600" b="1" dirty="0" smtClean="0">
                <a:solidFill>
                  <a:srgbClr val="FF0000"/>
                </a:solidFill>
                <a:cs typeface="Times New Roman" pitchFamily="18" charset="0"/>
              </a:rPr>
              <a:t>–</a:t>
            </a:r>
            <a:r>
              <a:rPr lang="ru-RU" sz="5600" dirty="0" smtClean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ru-RU" sz="5600" b="1" dirty="0" smtClean="0">
                <a:solidFill>
                  <a:srgbClr val="C00000"/>
                </a:solidFill>
                <a:cs typeface="Times New Roman" pitchFamily="18" charset="0"/>
              </a:rPr>
              <a:t>2892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buFontTx/>
              <a:buNone/>
            </a:pPr>
            <a:endParaRPr lang="ru-RU" sz="5600" dirty="0">
              <a:solidFill>
                <a:srgbClr val="002060"/>
              </a:solidFill>
              <a:cs typeface="Times New Roman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buFontTx/>
              <a:buNone/>
            </a:pPr>
            <a:r>
              <a:rPr lang="ru-RU" sz="5600" b="1" dirty="0" smtClean="0">
                <a:solidFill>
                  <a:srgbClr val="333399"/>
                </a:solidFill>
                <a:cs typeface="Times New Roman" pitchFamily="18" charset="0"/>
              </a:rPr>
              <a:t>Из них: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buFontTx/>
              <a:buNone/>
            </a:pPr>
            <a:r>
              <a:rPr lang="ru-RU" sz="5600" b="1" dirty="0" smtClean="0">
                <a:solidFill>
                  <a:srgbClr val="333399"/>
                </a:solidFill>
                <a:cs typeface="Times New Roman" pitchFamily="18" charset="0"/>
              </a:rPr>
              <a:t>В категории высокого риска –24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buFontTx/>
              <a:buNone/>
            </a:pPr>
            <a:r>
              <a:rPr lang="ru-RU" sz="5600" b="1" dirty="0" smtClean="0">
                <a:solidFill>
                  <a:srgbClr val="333399"/>
                </a:solidFill>
                <a:cs typeface="Times New Roman" pitchFamily="18" charset="0"/>
              </a:rPr>
              <a:t>В категории значительного риска – 135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buFontTx/>
              <a:buNone/>
            </a:pPr>
            <a:r>
              <a:rPr lang="ru-RU" sz="5600" b="1" dirty="0" smtClean="0">
                <a:solidFill>
                  <a:srgbClr val="333399"/>
                </a:solidFill>
                <a:cs typeface="Times New Roman" pitchFamily="18" charset="0"/>
              </a:rPr>
              <a:t>В категории среднего риска – 91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buFontTx/>
              <a:buNone/>
            </a:pPr>
            <a:r>
              <a:rPr lang="ru-RU" sz="5600" b="1" dirty="0" smtClean="0">
                <a:solidFill>
                  <a:srgbClr val="333399"/>
                </a:solidFill>
                <a:cs typeface="Times New Roman" pitchFamily="18" charset="0"/>
              </a:rPr>
              <a:t>В категории умеренного риска – 1089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buFontTx/>
              <a:buNone/>
            </a:pPr>
            <a:r>
              <a:rPr lang="ru-RU" sz="5600" b="1" dirty="0" smtClean="0">
                <a:solidFill>
                  <a:srgbClr val="333399"/>
                </a:solidFill>
                <a:cs typeface="Times New Roman" pitchFamily="18" charset="0"/>
              </a:rPr>
              <a:t>В категории низкого риска – 1622</a:t>
            </a:r>
          </a:p>
        </p:txBody>
      </p:sp>
    </p:spTree>
    <p:extLst>
      <p:ext uri="{BB962C8B-B14F-4D97-AF65-F5344CB8AC3E}">
        <p14:creationId xmlns:p14="http://schemas.microsoft.com/office/powerpoint/2010/main" val="2642350255"/>
      </p:ext>
    </p:extLst>
  </p:cSld>
  <p:clrMapOvr>
    <a:masterClrMapping/>
  </p:clrMapOvr>
  <p:transition spd="med">
    <p:cover dir="l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7010400" y="6381750"/>
            <a:ext cx="1954088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71378C6-7243-43C5-A3D1-9DDCD211E3E9}" type="slidenum">
              <a:rPr lang="ru-RU" altLang="ru-RU" sz="1600" smtClean="0"/>
              <a:pPr/>
              <a:t>3</a:t>
            </a:fld>
            <a:endParaRPr lang="ru-RU" altLang="ru-RU" sz="16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9533035"/>
              </p:ext>
            </p:extLst>
          </p:nvPr>
        </p:nvGraphicFramePr>
        <p:xfrm>
          <a:off x="237489" y="1516062"/>
          <a:ext cx="8730799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3079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644525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контрольных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надзорных) мероприятий в отделе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государственный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энергетический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надзор Центрального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управления </a:t>
                      </a:r>
                      <a:br>
                        <a:rPr lang="ru-RU" sz="1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территории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Ярославской области 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2154736530"/>
              </p:ext>
            </p:extLst>
          </p:nvPr>
        </p:nvGraphicFramePr>
        <p:xfrm>
          <a:off x="519113" y="2966852"/>
          <a:ext cx="6067401" cy="34148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843808" y="2465851"/>
            <a:ext cx="2520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следующим основаниям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pSp>
        <p:nvGrpSpPr>
          <p:cNvPr id="11" name="Group 36"/>
          <p:cNvGrpSpPr>
            <a:grpSpLocks/>
          </p:cNvGrpSpPr>
          <p:nvPr/>
        </p:nvGrpSpPr>
        <p:grpSpPr bwMode="auto">
          <a:xfrm>
            <a:off x="0" y="127000"/>
            <a:ext cx="9144000" cy="1611313"/>
            <a:chOff x="0" y="-251"/>
            <a:chExt cx="5760" cy="1015"/>
          </a:xfrm>
        </p:grpSpPr>
        <p:sp>
          <p:nvSpPr>
            <p:cNvPr id="12" name="Rectangle 37"/>
            <p:cNvSpPr>
              <a:spLocks noChangeArrowheads="1"/>
            </p:cNvSpPr>
            <p:nvPr/>
          </p:nvSpPr>
          <p:spPr bwMode="auto">
            <a:xfrm>
              <a:off x="0" y="346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kumimoji="1" lang="ru-RU" altLang="ru-RU" sz="1400" b="1" dirty="0">
                <a:latin typeface="Calibri" panose="020F0502020204030204" pitchFamily="34" charset="0"/>
              </a:endParaRPr>
            </a:p>
          </p:txBody>
        </p:sp>
        <p:sp>
          <p:nvSpPr>
            <p:cNvPr id="14" name="Rectangle 38"/>
            <p:cNvSpPr>
              <a:spLocks noChangeArrowheads="1"/>
            </p:cNvSpPr>
            <p:nvPr/>
          </p:nvSpPr>
          <p:spPr bwMode="auto">
            <a:xfrm>
              <a:off x="0" y="458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 dirty="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5" name="Rectangle 39"/>
            <p:cNvSpPr>
              <a:spLocks noChangeArrowheads="1"/>
            </p:cNvSpPr>
            <p:nvPr/>
          </p:nvSpPr>
          <p:spPr bwMode="auto">
            <a:xfrm>
              <a:off x="0" y="401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 dirty="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6" name="Text Box 40"/>
            <p:cNvSpPr txBox="1">
              <a:spLocks noChangeArrowheads="1"/>
            </p:cNvSpPr>
            <p:nvPr/>
          </p:nvSpPr>
          <p:spPr bwMode="auto">
            <a:xfrm>
              <a:off x="327" y="-251"/>
              <a:ext cx="5241" cy="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90000"/>
                </a:lnSpc>
                <a:defRPr/>
              </a:pPr>
              <a:endParaRPr kumimoji="1"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endParaRP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Центральное управление Федеральной службы по экологическому, </a:t>
              </a: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технологическому и атомному надзору</a:t>
              </a:r>
            </a:p>
          </p:txBody>
        </p:sp>
        <p:pic>
          <p:nvPicPr>
            <p:cNvPr id="17" name="Picture 41" descr="fsetan_emblema2007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15"/>
              <a:ext cx="666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TextBox 2"/>
          <p:cNvSpPr txBox="1"/>
          <p:nvPr/>
        </p:nvSpPr>
        <p:spPr>
          <a:xfrm>
            <a:off x="5629869" y="3138707"/>
            <a:ext cx="320933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них:</a:t>
            </a:r>
          </a:p>
          <a:p>
            <a:pPr marL="285750" indent="-285750">
              <a:buFontTx/>
              <a:buChar char="-"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Документарных проверок – 169</a:t>
            </a:r>
          </a:p>
          <a:p>
            <a:pPr marL="285750" indent="-285750">
              <a:buFontTx/>
              <a:buChar char="-"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Выездных проверок – 163</a:t>
            </a:r>
          </a:p>
          <a:p>
            <a:pPr marL="285750" indent="-285750">
              <a:buFontTx/>
              <a:buChar char="-"/>
            </a:pP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Выявлено – 8233 нарушений обязательных требований</a:t>
            </a:r>
          </a:p>
        </p:txBody>
      </p:sp>
    </p:spTree>
    <p:extLst>
      <p:ext uri="{BB962C8B-B14F-4D97-AF65-F5344CB8AC3E}">
        <p14:creationId xmlns:p14="http://schemas.microsoft.com/office/powerpoint/2010/main" val="3728878243"/>
      </p:ext>
    </p:extLst>
  </p:cSld>
  <p:clrMapOvr>
    <a:masterClrMapping/>
  </p:clrMapOvr>
  <p:transition spd="med">
    <p:cover dir="l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7010400" y="6381750"/>
            <a:ext cx="1954088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B4615F8-D15F-4006-82EE-F7781A410C76}" type="slidenum">
              <a:rPr lang="ru-RU" altLang="ru-RU" sz="1600" smtClean="0"/>
              <a:pPr/>
              <a:t>4</a:t>
            </a:fld>
            <a:endParaRPr lang="ru-RU" altLang="ru-RU" sz="16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9857862"/>
              </p:ext>
            </p:extLst>
          </p:nvPr>
        </p:nvGraphicFramePr>
        <p:xfrm>
          <a:off x="251520" y="1628800"/>
          <a:ext cx="8640960" cy="1368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136815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административных наказаний, наложенных 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</a:t>
                      </a:r>
                      <a:r>
                        <a:rPr lang="ru-RU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итогам 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проведённых контрольно-надзорных мероприятий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государственным энергетическим надзором на территории Ярославской области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8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" name="Диаграмма 16"/>
          <p:cNvGraphicFramePr/>
          <p:nvPr>
            <p:extLst>
              <p:ext uri="{D42A27DB-BD31-4B8C-83A1-F6EECF244321}">
                <p14:modId xmlns:p14="http://schemas.microsoft.com/office/powerpoint/2010/main" val="2279988244"/>
              </p:ext>
            </p:extLst>
          </p:nvPr>
        </p:nvGraphicFramePr>
        <p:xfrm>
          <a:off x="626818" y="2924944"/>
          <a:ext cx="7905621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36"/>
          <p:cNvGrpSpPr>
            <a:grpSpLocks/>
          </p:cNvGrpSpPr>
          <p:nvPr/>
        </p:nvGrpSpPr>
        <p:grpSpPr bwMode="auto">
          <a:xfrm>
            <a:off x="0" y="127000"/>
            <a:ext cx="9144000" cy="1611313"/>
            <a:chOff x="0" y="-251"/>
            <a:chExt cx="5760" cy="1015"/>
          </a:xfrm>
        </p:grpSpPr>
        <p:sp>
          <p:nvSpPr>
            <p:cNvPr id="10" name="Rectangle 37"/>
            <p:cNvSpPr>
              <a:spLocks noChangeArrowheads="1"/>
            </p:cNvSpPr>
            <p:nvPr/>
          </p:nvSpPr>
          <p:spPr bwMode="auto">
            <a:xfrm>
              <a:off x="0" y="346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kumimoji="1" lang="ru-RU" altLang="ru-RU" sz="1400" b="1" dirty="0">
                <a:latin typeface="Calibri" panose="020F0502020204030204" pitchFamily="34" charset="0"/>
              </a:endParaRPr>
            </a:p>
          </p:txBody>
        </p:sp>
        <p:sp>
          <p:nvSpPr>
            <p:cNvPr id="11" name="Rectangle 38"/>
            <p:cNvSpPr>
              <a:spLocks noChangeArrowheads="1"/>
            </p:cNvSpPr>
            <p:nvPr/>
          </p:nvSpPr>
          <p:spPr bwMode="auto">
            <a:xfrm>
              <a:off x="0" y="458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 dirty="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2" name="Rectangle 39"/>
            <p:cNvSpPr>
              <a:spLocks noChangeArrowheads="1"/>
            </p:cNvSpPr>
            <p:nvPr/>
          </p:nvSpPr>
          <p:spPr bwMode="auto">
            <a:xfrm>
              <a:off x="0" y="401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 dirty="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4" name="Text Box 40"/>
            <p:cNvSpPr txBox="1">
              <a:spLocks noChangeArrowheads="1"/>
            </p:cNvSpPr>
            <p:nvPr/>
          </p:nvSpPr>
          <p:spPr bwMode="auto">
            <a:xfrm>
              <a:off x="327" y="-251"/>
              <a:ext cx="5241" cy="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90000"/>
                </a:lnSpc>
                <a:defRPr/>
              </a:pPr>
              <a:endParaRPr kumimoji="1"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endParaRP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Центральное управление Федеральной службы по экологическому, </a:t>
              </a: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технологическому и атомному надзору</a:t>
              </a:r>
            </a:p>
          </p:txBody>
        </p:sp>
        <p:pic>
          <p:nvPicPr>
            <p:cNvPr id="15" name="Picture 41" descr="fsetan_emblema2007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15"/>
              <a:ext cx="666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623060197"/>
      </p:ext>
    </p:extLst>
  </p:cSld>
  <p:clrMapOvr>
    <a:masterClrMapping/>
  </p:clrMapOvr>
  <p:transition spd="med">
    <p:cover dir="l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7010400" y="6381750"/>
            <a:ext cx="1954088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B4615F8-D15F-4006-82EE-F7781A410C76}" type="slidenum">
              <a:rPr lang="ru-RU" altLang="ru-RU" sz="1600" smtClean="0">
                <a:solidFill>
                  <a:srgbClr val="000000"/>
                </a:solidFill>
              </a:rPr>
              <a:pPr/>
              <a:t>5</a:t>
            </a:fld>
            <a:endParaRPr lang="ru-RU" altLang="ru-RU" sz="1600" dirty="0">
              <a:solidFill>
                <a:srgbClr val="000000"/>
              </a:solidFill>
            </a:endParaRPr>
          </a:p>
        </p:txBody>
      </p:sp>
      <p:graphicFrame>
        <p:nvGraphicFramePr>
          <p:cNvPr id="17" name="Диаграмма 16"/>
          <p:cNvGraphicFramePr/>
          <p:nvPr>
            <p:extLst/>
          </p:nvPr>
        </p:nvGraphicFramePr>
        <p:xfrm>
          <a:off x="683568" y="2631637"/>
          <a:ext cx="7848872" cy="3524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36"/>
          <p:cNvGrpSpPr>
            <a:grpSpLocks/>
          </p:cNvGrpSpPr>
          <p:nvPr/>
        </p:nvGrpSpPr>
        <p:grpSpPr bwMode="auto">
          <a:xfrm>
            <a:off x="0" y="127000"/>
            <a:ext cx="9144000" cy="1611313"/>
            <a:chOff x="0" y="-251"/>
            <a:chExt cx="5760" cy="1015"/>
          </a:xfrm>
        </p:grpSpPr>
        <p:sp>
          <p:nvSpPr>
            <p:cNvPr id="10" name="Rectangle 37"/>
            <p:cNvSpPr>
              <a:spLocks noChangeArrowheads="1"/>
            </p:cNvSpPr>
            <p:nvPr/>
          </p:nvSpPr>
          <p:spPr bwMode="auto">
            <a:xfrm>
              <a:off x="0" y="346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kumimoji="1" lang="ru-RU" altLang="ru-RU" sz="1400" b="1" dirty="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1" name="Rectangle 38"/>
            <p:cNvSpPr>
              <a:spLocks noChangeArrowheads="1"/>
            </p:cNvSpPr>
            <p:nvPr/>
          </p:nvSpPr>
          <p:spPr bwMode="auto">
            <a:xfrm>
              <a:off x="0" y="458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>
                <a:defRPr/>
              </a:pPr>
              <a:endParaRPr kumimoji="1" lang="ru-RU" sz="14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2" name="Rectangle 39"/>
            <p:cNvSpPr>
              <a:spLocks noChangeArrowheads="1"/>
            </p:cNvSpPr>
            <p:nvPr/>
          </p:nvSpPr>
          <p:spPr bwMode="auto">
            <a:xfrm>
              <a:off x="0" y="401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>
                <a:defRPr/>
              </a:pPr>
              <a:endParaRPr kumimoji="1" lang="ru-RU" sz="14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4" name="Text Box 40"/>
            <p:cNvSpPr txBox="1">
              <a:spLocks noChangeArrowheads="1"/>
            </p:cNvSpPr>
            <p:nvPr/>
          </p:nvSpPr>
          <p:spPr bwMode="auto">
            <a:xfrm>
              <a:off x="327" y="-251"/>
              <a:ext cx="5241" cy="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90000"/>
                </a:lnSpc>
                <a:defRPr/>
              </a:pPr>
              <a:endParaRPr kumimoji="1" lang="en-US" b="1" dirty="0">
                <a:ln w="1905"/>
                <a:gradFill>
                  <a:gsLst>
                    <a:gs pos="0">
                      <a:srgbClr val="2D2D8A">
                        <a:shade val="20000"/>
                        <a:satMod val="200000"/>
                      </a:srgbClr>
                    </a:gs>
                    <a:gs pos="78000">
                      <a:srgbClr val="2D2D8A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2D2D8A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endParaRPr>
            </a:p>
            <a:p>
              <a:pPr algn="ctr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gradFill>
                    <a:gsLst>
                      <a:gs pos="0">
                        <a:srgbClr val="2D2D8A">
                          <a:shade val="20000"/>
                          <a:satMod val="200000"/>
                        </a:srgbClr>
                      </a:gs>
                      <a:gs pos="78000">
                        <a:srgbClr val="2D2D8A">
                          <a:tint val="90000"/>
                          <a:shade val="89000"/>
                          <a:satMod val="220000"/>
                        </a:srgbClr>
                      </a:gs>
                      <a:gs pos="100000">
                        <a:srgbClr val="2D2D8A">
                          <a:tint val="12000"/>
                          <a:satMod val="255000"/>
                        </a:srgb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Центральное управление Федеральной службы по экологическому, </a:t>
              </a:r>
            </a:p>
            <a:p>
              <a:pPr algn="ctr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gradFill>
                    <a:gsLst>
                      <a:gs pos="0">
                        <a:srgbClr val="2D2D8A">
                          <a:shade val="20000"/>
                          <a:satMod val="200000"/>
                        </a:srgbClr>
                      </a:gs>
                      <a:gs pos="78000">
                        <a:srgbClr val="2D2D8A">
                          <a:tint val="90000"/>
                          <a:shade val="89000"/>
                          <a:satMod val="220000"/>
                        </a:srgbClr>
                      </a:gs>
                      <a:gs pos="100000">
                        <a:srgbClr val="2D2D8A">
                          <a:tint val="12000"/>
                          <a:satMod val="255000"/>
                        </a:srgb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технологическому и атомному надзору</a:t>
              </a:r>
            </a:p>
          </p:txBody>
        </p:sp>
        <p:pic>
          <p:nvPicPr>
            <p:cNvPr id="15" name="Picture 41" descr="fsetan_emblema2007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15"/>
              <a:ext cx="666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TextBox 4"/>
          <p:cNvSpPr txBox="1"/>
          <p:nvPr/>
        </p:nvSpPr>
        <p:spPr>
          <a:xfrm>
            <a:off x="683568" y="1963739"/>
            <a:ext cx="7992888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замечания, выявленные в ходе контрольно-надзорных мероприятий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рамках федерального государственного энергетического надзора в сфере теплоснабжения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endParaRPr lang="ru-RU" sz="16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обеспечено ведение технической документации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частичное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разрушение изоляции трубопроводов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ответственный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исправное состояние и безопасную эксплуатацию тепловых энергоустановок, а также его заместитель не прошли проверку знаний;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установленные сроки не проводятся режимно-наладочные испытания котлов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котельных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1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проводится техническое диагностирование оборудования, отработавшего свой нормативный срок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1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обеспечено содержание сооружений и здания котельной в исправном состоянии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37803023"/>
      </p:ext>
    </p:extLst>
  </p:cSld>
  <p:clrMapOvr>
    <a:masterClrMapping/>
  </p:clrMapOvr>
  <p:transition spd="med">
    <p:cover dir="l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7010400" y="6381750"/>
            <a:ext cx="1954088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B4615F8-D15F-4006-82EE-F7781A410C76}" type="slidenum">
              <a:rPr lang="ru-RU" altLang="ru-RU" sz="1600" smtClean="0">
                <a:solidFill>
                  <a:srgbClr val="000000"/>
                </a:solidFill>
              </a:rPr>
              <a:pPr/>
              <a:t>6</a:t>
            </a:fld>
            <a:endParaRPr lang="ru-RU" altLang="ru-RU" sz="1600" dirty="0">
              <a:solidFill>
                <a:srgbClr val="000000"/>
              </a:solidFill>
            </a:endParaRPr>
          </a:p>
        </p:txBody>
      </p:sp>
      <p:graphicFrame>
        <p:nvGraphicFramePr>
          <p:cNvPr id="17" name="Диаграмма 16"/>
          <p:cNvGraphicFramePr/>
          <p:nvPr>
            <p:extLst/>
          </p:nvPr>
        </p:nvGraphicFramePr>
        <p:xfrm>
          <a:off x="683568" y="2631637"/>
          <a:ext cx="7848872" cy="3524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36"/>
          <p:cNvGrpSpPr>
            <a:grpSpLocks/>
          </p:cNvGrpSpPr>
          <p:nvPr/>
        </p:nvGrpSpPr>
        <p:grpSpPr bwMode="auto">
          <a:xfrm>
            <a:off x="0" y="127000"/>
            <a:ext cx="9144000" cy="1611313"/>
            <a:chOff x="0" y="-251"/>
            <a:chExt cx="5760" cy="1015"/>
          </a:xfrm>
        </p:grpSpPr>
        <p:sp>
          <p:nvSpPr>
            <p:cNvPr id="10" name="Rectangle 37"/>
            <p:cNvSpPr>
              <a:spLocks noChangeArrowheads="1"/>
            </p:cNvSpPr>
            <p:nvPr/>
          </p:nvSpPr>
          <p:spPr bwMode="auto">
            <a:xfrm>
              <a:off x="0" y="346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kumimoji="1" lang="ru-RU" altLang="ru-RU" sz="1400" b="1" dirty="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1" name="Rectangle 38"/>
            <p:cNvSpPr>
              <a:spLocks noChangeArrowheads="1"/>
            </p:cNvSpPr>
            <p:nvPr/>
          </p:nvSpPr>
          <p:spPr bwMode="auto">
            <a:xfrm>
              <a:off x="0" y="458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>
                <a:defRPr/>
              </a:pPr>
              <a:endParaRPr kumimoji="1" lang="ru-RU" sz="14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2" name="Rectangle 39"/>
            <p:cNvSpPr>
              <a:spLocks noChangeArrowheads="1"/>
            </p:cNvSpPr>
            <p:nvPr/>
          </p:nvSpPr>
          <p:spPr bwMode="auto">
            <a:xfrm>
              <a:off x="0" y="401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>
                <a:defRPr/>
              </a:pPr>
              <a:endParaRPr kumimoji="1" lang="ru-RU" sz="14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4" name="Text Box 40"/>
            <p:cNvSpPr txBox="1">
              <a:spLocks noChangeArrowheads="1"/>
            </p:cNvSpPr>
            <p:nvPr/>
          </p:nvSpPr>
          <p:spPr bwMode="auto">
            <a:xfrm>
              <a:off x="327" y="-251"/>
              <a:ext cx="5241" cy="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90000"/>
                </a:lnSpc>
                <a:defRPr/>
              </a:pPr>
              <a:endParaRPr kumimoji="1" lang="en-US" b="1" dirty="0">
                <a:ln w="1905"/>
                <a:gradFill>
                  <a:gsLst>
                    <a:gs pos="0">
                      <a:srgbClr val="2D2D8A">
                        <a:shade val="20000"/>
                        <a:satMod val="200000"/>
                      </a:srgbClr>
                    </a:gs>
                    <a:gs pos="78000">
                      <a:srgbClr val="2D2D8A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2D2D8A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endParaRPr>
            </a:p>
            <a:p>
              <a:pPr algn="ctr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gradFill>
                    <a:gsLst>
                      <a:gs pos="0">
                        <a:srgbClr val="2D2D8A">
                          <a:shade val="20000"/>
                          <a:satMod val="200000"/>
                        </a:srgbClr>
                      </a:gs>
                      <a:gs pos="78000">
                        <a:srgbClr val="2D2D8A">
                          <a:tint val="90000"/>
                          <a:shade val="89000"/>
                          <a:satMod val="220000"/>
                        </a:srgbClr>
                      </a:gs>
                      <a:gs pos="100000">
                        <a:srgbClr val="2D2D8A">
                          <a:tint val="12000"/>
                          <a:satMod val="255000"/>
                        </a:srgb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Центральное управление Федеральной службы по экологическому, </a:t>
              </a:r>
            </a:p>
            <a:p>
              <a:pPr algn="ctr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gradFill>
                    <a:gsLst>
                      <a:gs pos="0">
                        <a:srgbClr val="2D2D8A">
                          <a:shade val="20000"/>
                          <a:satMod val="200000"/>
                        </a:srgbClr>
                      </a:gs>
                      <a:gs pos="78000">
                        <a:srgbClr val="2D2D8A">
                          <a:tint val="90000"/>
                          <a:shade val="89000"/>
                          <a:satMod val="220000"/>
                        </a:srgbClr>
                      </a:gs>
                      <a:gs pos="100000">
                        <a:srgbClr val="2D2D8A">
                          <a:tint val="12000"/>
                          <a:satMod val="255000"/>
                        </a:srgb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технологическому и атомному надзору</a:t>
              </a:r>
            </a:p>
          </p:txBody>
        </p:sp>
        <p:pic>
          <p:nvPicPr>
            <p:cNvPr id="15" name="Picture 41" descr="fsetan_emblema2007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15"/>
              <a:ext cx="666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TextBox 4"/>
          <p:cNvSpPr txBox="1"/>
          <p:nvPr/>
        </p:nvSpPr>
        <p:spPr>
          <a:xfrm>
            <a:off x="611560" y="2160589"/>
            <a:ext cx="8064896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замечания, выявленные в ходе контрольно-надзорных мероприятий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рамках федерального государственного энергетического надзора в сфере электроэнергетики:</a:t>
            </a:r>
            <a:endParaRPr lang="ru-RU" sz="1600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(его заместитель) не прошел аттестацию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вопросам безопасности в сфере электроэнергетики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проводится техническое обслуживание электрооборудования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назначено лицо, ответственное за электрохозяйство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обеспечено проведение профилактических испытаний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электрооборудования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68819636"/>
      </p:ext>
    </p:extLst>
  </p:cSld>
  <p:clrMapOvr>
    <a:masterClrMapping/>
  </p:clrMapOvr>
  <p:transition spd="med">
    <p:cover dir="l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" name="Group 36"/>
          <p:cNvGrpSpPr/>
          <p:nvPr/>
        </p:nvGrpSpPr>
        <p:grpSpPr>
          <a:xfrm>
            <a:off x="0" y="127080"/>
            <a:ext cx="9143640" cy="1611000"/>
            <a:chOff x="0" y="127080"/>
            <a:chExt cx="9143640" cy="1611000"/>
          </a:xfrm>
        </p:grpSpPr>
        <p:sp>
          <p:nvSpPr>
            <p:cNvPr id="92" name="Rectangle 37"/>
            <p:cNvSpPr/>
            <p:nvPr/>
          </p:nvSpPr>
          <p:spPr>
            <a:xfrm>
              <a:off x="0" y="1074600"/>
              <a:ext cx="9143640" cy="932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endParaRPr lang="ru-RU" sz="1400" b="1" spc="-1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93" name="Rectangle 38"/>
            <p:cNvSpPr/>
            <p:nvPr/>
          </p:nvSpPr>
          <p:spPr>
            <a:xfrm>
              <a:off x="0" y="1252440"/>
              <a:ext cx="9143640" cy="26316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endParaRPr lang="ru-RU" sz="1400" b="1" spc="-1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94" name="Rectangle 39"/>
            <p:cNvSpPr/>
            <p:nvPr/>
          </p:nvSpPr>
          <p:spPr>
            <a:xfrm>
              <a:off x="0" y="1162080"/>
              <a:ext cx="9143640" cy="1281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endParaRPr lang="ru-RU" sz="1400" b="1" spc="-1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95" name="Text Box 40"/>
            <p:cNvSpPr/>
            <p:nvPr/>
          </p:nvSpPr>
          <p:spPr>
            <a:xfrm>
              <a:off x="519120" y="127080"/>
              <a:ext cx="8319600" cy="857160"/>
            </a:xfrm>
            <a:prstGeom prst="rect">
              <a:avLst/>
            </a:prstGeom>
            <a:noFill/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spAutoFit/>
            </a:bodyPr>
            <a:lstStyle/>
            <a:p>
              <a:pPr algn="ctr">
                <a:lnSpc>
                  <a:spcPct val="90000"/>
                </a:lnSpc>
              </a:pPr>
              <a:endParaRPr lang="ru-RU" spc="-1" dirty="0">
                <a:solidFill>
                  <a:srgbClr val="000000"/>
                </a:solidFill>
                <a:latin typeface="Open Sans"/>
              </a:endParaRPr>
            </a:p>
            <a:p>
              <a:pPr algn="ctr">
                <a:lnSpc>
                  <a:spcPct val="90000"/>
                </a:lnSpc>
              </a:pPr>
              <a:r>
                <a:rPr lang="ru-RU" b="1" spc="-1" dirty="0">
                  <a:solidFill>
                    <a:srgbClr val="4040B2"/>
                  </a:solidFill>
                  <a:latin typeface="Calibri"/>
                </a:rPr>
                <a:t>Центральное управление Федеральной службы по экологическому, </a:t>
              </a:r>
              <a:endParaRPr lang="ru-RU" spc="-1" dirty="0">
                <a:solidFill>
                  <a:srgbClr val="000000"/>
                </a:solidFill>
                <a:latin typeface="Open Sans"/>
              </a:endParaRPr>
            </a:p>
            <a:p>
              <a:pPr algn="ctr">
                <a:lnSpc>
                  <a:spcPct val="90000"/>
                </a:lnSpc>
              </a:pPr>
              <a:r>
                <a:rPr lang="ru-RU" b="1" spc="-1" dirty="0">
                  <a:solidFill>
                    <a:srgbClr val="4040B2"/>
                  </a:solidFill>
                  <a:latin typeface="Calibri"/>
                </a:rPr>
                <a:t>технологическому и атомному надзору</a:t>
              </a:r>
              <a:endParaRPr lang="ru-RU" spc="-1" dirty="0">
                <a:solidFill>
                  <a:srgbClr val="000000"/>
                </a:solidFill>
                <a:latin typeface="Open Sans"/>
              </a:endParaRPr>
            </a:p>
          </p:txBody>
        </p:sp>
        <p:pic>
          <p:nvPicPr>
            <p:cNvPr id="96" name="Picture 41" descr="fsetan_emblema2007"/>
            <p:cNvPicPr/>
            <p:nvPr/>
          </p:nvPicPr>
          <p:blipFill>
            <a:blip r:embed="rId3"/>
            <a:stretch/>
          </p:blipFill>
          <p:spPr>
            <a:xfrm>
              <a:off x="324000" y="549360"/>
              <a:ext cx="1056960" cy="11887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98" name="Line 2"/>
          <p:cNvSpPr/>
          <p:nvPr/>
        </p:nvSpPr>
        <p:spPr>
          <a:xfrm>
            <a:off x="0" y="-987120"/>
            <a:ext cx="9144000" cy="360"/>
          </a:xfrm>
          <a:prstGeom prst="line">
            <a:avLst/>
          </a:prstGeom>
          <a:ln w="3810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ctr" anchorCtr="1">
            <a:noAutofit/>
          </a:bodyPr>
          <a:lstStyle/>
          <a:p>
            <a:endParaRPr lang="ru-RU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5120" y="1766728"/>
            <a:ext cx="8913402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3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новом подходе по обеспечению готовности к отопительному периоду 2025-2026 гг.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83906" y="2366850"/>
            <a:ext cx="748990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/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марта 2025 г. вступили в силу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обеспечения готовности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отопительному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периоду и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проведения оценки обеспечения готовности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отопительному периоду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утвержденные приказом Министерства энергетики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 от 13 ноября 2024 г. № 2234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зарегистрированные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Минюсте России 29 ноября 2024 г. №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80417.</a:t>
            </a:r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271" y="2520360"/>
            <a:ext cx="964635" cy="97771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380961" y="3921079"/>
            <a:ext cx="669463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новыми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Правилами предусмотрен рад существенных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нововведений!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 Порядок, который устанавливает правила проведения уполномоченными органами, оценки обеспечения готовности 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отопительному периоду.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Установлены перечни конкретных документов подтверждающих выполнение требований Правил.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Введен ряд требований в сфере промышленной безопасности.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Предусмотрена административная ответственность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653989" y="636674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</a:rPr>
              <a:t>7</a:t>
            </a:r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262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" name="Group 36"/>
          <p:cNvGrpSpPr/>
          <p:nvPr/>
        </p:nvGrpSpPr>
        <p:grpSpPr>
          <a:xfrm>
            <a:off x="0" y="127080"/>
            <a:ext cx="9143640" cy="1611000"/>
            <a:chOff x="0" y="127080"/>
            <a:chExt cx="9143640" cy="1611000"/>
          </a:xfrm>
        </p:grpSpPr>
        <p:sp>
          <p:nvSpPr>
            <p:cNvPr id="92" name="Rectangle 37"/>
            <p:cNvSpPr/>
            <p:nvPr/>
          </p:nvSpPr>
          <p:spPr>
            <a:xfrm>
              <a:off x="0" y="1074600"/>
              <a:ext cx="9143640" cy="932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endParaRPr lang="ru-RU" sz="1400" b="1" spc="-1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93" name="Rectangle 38"/>
            <p:cNvSpPr/>
            <p:nvPr/>
          </p:nvSpPr>
          <p:spPr>
            <a:xfrm>
              <a:off x="0" y="1252440"/>
              <a:ext cx="9143640" cy="26316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endParaRPr lang="ru-RU" sz="1400" b="1" spc="-1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94" name="Rectangle 39"/>
            <p:cNvSpPr/>
            <p:nvPr/>
          </p:nvSpPr>
          <p:spPr>
            <a:xfrm>
              <a:off x="0" y="1162080"/>
              <a:ext cx="9143640" cy="1281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endParaRPr lang="ru-RU" sz="1400" b="1" spc="-1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95" name="Text Box 40"/>
            <p:cNvSpPr/>
            <p:nvPr/>
          </p:nvSpPr>
          <p:spPr>
            <a:xfrm>
              <a:off x="519120" y="127080"/>
              <a:ext cx="8319600" cy="857160"/>
            </a:xfrm>
            <a:prstGeom prst="rect">
              <a:avLst/>
            </a:prstGeom>
            <a:noFill/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spAutoFit/>
            </a:bodyPr>
            <a:lstStyle/>
            <a:p>
              <a:pPr algn="ctr">
                <a:lnSpc>
                  <a:spcPct val="90000"/>
                </a:lnSpc>
              </a:pPr>
              <a:endParaRPr lang="ru-RU" spc="-1" dirty="0">
                <a:solidFill>
                  <a:srgbClr val="000000"/>
                </a:solidFill>
                <a:latin typeface="Open Sans"/>
              </a:endParaRPr>
            </a:p>
            <a:p>
              <a:pPr algn="ctr">
                <a:lnSpc>
                  <a:spcPct val="90000"/>
                </a:lnSpc>
              </a:pPr>
              <a:r>
                <a:rPr lang="ru-RU" b="1" spc="-1" dirty="0">
                  <a:solidFill>
                    <a:srgbClr val="4040B2"/>
                  </a:solidFill>
                  <a:latin typeface="Calibri"/>
                </a:rPr>
                <a:t>Центральное управление Федеральной службы по экологическому, </a:t>
              </a:r>
              <a:endParaRPr lang="ru-RU" spc="-1" dirty="0">
                <a:solidFill>
                  <a:srgbClr val="000000"/>
                </a:solidFill>
                <a:latin typeface="Open Sans"/>
              </a:endParaRPr>
            </a:p>
            <a:p>
              <a:pPr algn="ctr">
                <a:lnSpc>
                  <a:spcPct val="90000"/>
                </a:lnSpc>
              </a:pPr>
              <a:r>
                <a:rPr lang="ru-RU" b="1" spc="-1" dirty="0">
                  <a:solidFill>
                    <a:srgbClr val="4040B2"/>
                  </a:solidFill>
                  <a:latin typeface="Calibri"/>
                </a:rPr>
                <a:t>технологическому и атомному надзору</a:t>
              </a:r>
              <a:endParaRPr lang="ru-RU" spc="-1" dirty="0">
                <a:solidFill>
                  <a:srgbClr val="000000"/>
                </a:solidFill>
                <a:latin typeface="Open Sans"/>
              </a:endParaRPr>
            </a:p>
          </p:txBody>
        </p:sp>
        <p:pic>
          <p:nvPicPr>
            <p:cNvPr id="96" name="Picture 41" descr="fsetan_emblema2007"/>
            <p:cNvPicPr/>
            <p:nvPr/>
          </p:nvPicPr>
          <p:blipFill>
            <a:blip r:embed="rId3"/>
            <a:stretch/>
          </p:blipFill>
          <p:spPr>
            <a:xfrm>
              <a:off x="324000" y="549360"/>
              <a:ext cx="1056960" cy="11887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98" name="Line 2"/>
          <p:cNvSpPr/>
          <p:nvPr/>
        </p:nvSpPr>
        <p:spPr>
          <a:xfrm>
            <a:off x="0" y="-987120"/>
            <a:ext cx="9144000" cy="360"/>
          </a:xfrm>
          <a:prstGeom prst="line">
            <a:avLst/>
          </a:prstGeom>
          <a:ln w="3810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ctr" anchorCtr="1">
            <a:noAutofit/>
          </a:bodyPr>
          <a:lstStyle/>
          <a:p>
            <a:endParaRPr lang="ru-RU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TextBox 1"/>
          <p:cNvSpPr txBox="1"/>
          <p:nvPr/>
        </p:nvSpPr>
        <p:spPr>
          <a:xfrm>
            <a:off x="467969" y="1635434"/>
            <a:ext cx="8665058" cy="7848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>
              <a:defRPr/>
            </a:pPr>
            <a:r>
              <a:rPr lang="ru-RU" sz="1500" b="1" kern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оценки готовности к отопительному периоду 2025-2026 гг.</a:t>
            </a:r>
          </a:p>
          <a:p>
            <a:pPr algn="ctr">
              <a:defRPr/>
            </a:pPr>
            <a:endParaRPr lang="ru-RU" sz="1500" b="1" kern="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500" b="1" kern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Индексы готовности </a:t>
            </a:r>
            <a:r>
              <a:rPr lang="ru-RU" sz="1500" b="1" kern="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 отопительному периоду</a:t>
            </a:r>
            <a:endParaRPr lang="ru-RU" sz="1500" b="1" kern="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281C0303-56A8-AC4E-B665-90783919C80D}"/>
              </a:ext>
            </a:extLst>
          </p:cNvPr>
          <p:cNvSpPr/>
          <p:nvPr/>
        </p:nvSpPr>
        <p:spPr>
          <a:xfrm>
            <a:off x="499409" y="2482672"/>
            <a:ext cx="8269697" cy="954107"/>
          </a:xfrm>
          <a:prstGeom prst="rect">
            <a:avLst/>
          </a:prstGeom>
          <a:ln w="19050">
            <a:solidFill>
              <a:srgbClr val="C00000"/>
            </a:solidFill>
            <a:prstDash val="dash"/>
          </a:ln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рамках проведения оценки обеспечения готовности Комиссия осуществляет оценку готовности</a:t>
            </a:r>
            <a:b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отношении </a:t>
            </a:r>
            <a:r>
              <a:rPr lang="ru-RU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каждого объекта 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оценки обеспечения готовности</a:t>
            </a:r>
            <a:r>
              <a:rPr lang="en-US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b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устанавливает  их  </a:t>
            </a:r>
            <a:r>
              <a:rPr lang="ru-RU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 готовности 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отопительному периоду, </a:t>
            </a:r>
            <a:b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который </a:t>
            </a:r>
            <a:r>
              <a:rPr lang="en-US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определяется на основании </a:t>
            </a:r>
            <a:r>
              <a:rPr lang="ru-RU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индекса готовности 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работе в отопительный период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303761" y="3666383"/>
            <a:ext cx="6750317" cy="4847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Индекс готовности определяется как среднеарифметическое значение </a:t>
            </a:r>
            <a:br>
              <a:rPr lang="ru-RU" sz="1200" b="1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sz="1200" b="1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индексов готовности объектов оценки на основании оценочного листа</a:t>
            </a:r>
            <a:r>
              <a:rPr lang="ru-RU" sz="1350" b="1" dirty="0">
                <a:solidFill>
                  <a:prstClr val="black"/>
                </a:solidFill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15" name="Таблица 14">
            <a:extLst>
              <a:ext uri="{FF2B5EF4-FFF2-40B4-BE49-F238E27FC236}">
                <a16:creationId xmlns="" xmlns:a16="http://schemas.microsoft.com/office/drawing/2014/main" id="{E7715E0B-6237-0C43-B1D5-0FD0D36AFA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447796"/>
              </p:ext>
            </p:extLst>
          </p:nvPr>
        </p:nvGraphicFramePr>
        <p:xfrm>
          <a:off x="544072" y="4415212"/>
          <a:ext cx="8269696" cy="1925394"/>
        </p:xfrm>
        <a:graphic>
          <a:graphicData uri="http://schemas.openxmlformats.org/drawingml/2006/table">
            <a:tbl>
              <a:tblPr firstRow="1" bandRow="1"/>
              <a:tblGrid>
                <a:gridCol w="4695506">
                  <a:extLst>
                    <a:ext uri="{9D8B030D-6E8A-4147-A177-3AD203B41FA5}">
                      <a16:colId xmlns="" xmlns:a16="http://schemas.microsoft.com/office/drawing/2014/main" val="49911589"/>
                    </a:ext>
                  </a:extLst>
                </a:gridCol>
                <a:gridCol w="3574190">
                  <a:extLst>
                    <a:ext uri="{9D8B030D-6E8A-4147-A177-3AD203B41FA5}">
                      <a16:colId xmlns="" xmlns:a16="http://schemas.microsoft.com/office/drawing/2014/main" val="3650401936"/>
                    </a:ext>
                  </a:extLst>
                </a:gridCol>
              </a:tblGrid>
              <a:tr h="3271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Уровень готовности 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4472C4">
                            <a:lumMod val="5000"/>
                            <a:lumOff val="95000"/>
                          </a:srgbClr>
                        </a:gs>
                        <a:gs pos="74000">
                          <a:srgbClr val="4472C4">
                            <a:lumMod val="45000"/>
                            <a:lumOff val="55000"/>
                          </a:srgbClr>
                        </a:gs>
                        <a:gs pos="83000">
                          <a:srgbClr val="4472C4">
                            <a:lumMod val="45000"/>
                            <a:lumOff val="55000"/>
                          </a:srgbClr>
                        </a:gs>
                        <a:gs pos="100000">
                          <a:srgbClr val="4472C4">
                            <a:lumMod val="30000"/>
                            <a:lumOff val="7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Индекс готовности</a:t>
                      </a:r>
                    </a:p>
                  </a:txBody>
                  <a:tcPr marL="68580" marR="68580" marT="34290" marB="34290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4472C4">
                            <a:lumMod val="5000"/>
                            <a:lumOff val="95000"/>
                          </a:srgbClr>
                        </a:gs>
                        <a:gs pos="74000">
                          <a:srgbClr val="4472C4">
                            <a:lumMod val="45000"/>
                            <a:lumOff val="55000"/>
                          </a:srgbClr>
                        </a:gs>
                        <a:gs pos="83000">
                          <a:srgbClr val="4472C4">
                            <a:lumMod val="45000"/>
                            <a:lumOff val="55000"/>
                          </a:srgbClr>
                        </a:gs>
                        <a:gs pos="100000">
                          <a:srgbClr val="4472C4">
                            <a:lumMod val="30000"/>
                            <a:lumOff val="7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="" xmlns:a16="http://schemas.microsoft.com/office/drawing/2014/main" val="4121115217"/>
                  </a:ext>
                </a:extLst>
              </a:tr>
              <a:tr h="57255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«Не готов» 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lumMod val="40000"/>
                        <a:lumOff val="60000"/>
                        <a:alpha val="6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меньше 0,8</a:t>
                      </a:r>
                    </a:p>
                  </a:txBody>
                  <a:tcPr marL="68580" marR="68580" marT="34290" marB="34290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lumMod val="40000"/>
                        <a:lumOff val="60000"/>
                        <a:alpha val="6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91925413"/>
                  </a:ext>
                </a:extLst>
              </a:tr>
              <a:tr h="57255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«Готов с условиями»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lumMod val="40000"/>
                        <a:lumOff val="60000"/>
                        <a:alpha val="6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ru-RU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меньше 0,9 и больше либо равен 0,8</a:t>
                      </a:r>
                      <a:endParaRPr lang="ru-RU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lumMod val="40000"/>
                        <a:lumOff val="60000"/>
                        <a:alpha val="6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67619041"/>
                  </a:ext>
                </a:extLst>
              </a:tr>
              <a:tr h="45311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«Готов»</a:t>
                      </a:r>
                    </a:p>
                  </a:txBody>
                  <a:tcPr marL="68580" marR="68580" marT="34290" marB="34290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lumMod val="40000"/>
                        <a:lumOff val="60000"/>
                        <a:alpha val="6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baseline="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равен или больше 0,9</a:t>
                      </a:r>
                      <a:endParaRPr lang="ru-RU" sz="1400" b="1" i="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lumMod val="40000"/>
                        <a:lumOff val="60000"/>
                        <a:alpha val="6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95703546"/>
                  </a:ext>
                </a:extLst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8653989" y="636674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</a:rPr>
              <a:t>8</a:t>
            </a:r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0649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" name="Group 36"/>
          <p:cNvGrpSpPr/>
          <p:nvPr/>
        </p:nvGrpSpPr>
        <p:grpSpPr>
          <a:xfrm>
            <a:off x="0" y="127080"/>
            <a:ext cx="9143640" cy="1611000"/>
            <a:chOff x="0" y="127080"/>
            <a:chExt cx="9143640" cy="1611000"/>
          </a:xfrm>
        </p:grpSpPr>
        <p:sp>
          <p:nvSpPr>
            <p:cNvPr id="92" name="Rectangle 37"/>
            <p:cNvSpPr/>
            <p:nvPr/>
          </p:nvSpPr>
          <p:spPr>
            <a:xfrm>
              <a:off x="0" y="1074600"/>
              <a:ext cx="9143640" cy="932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endParaRPr lang="ru-RU" sz="1400" b="1" spc="-1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93" name="Rectangle 38"/>
            <p:cNvSpPr/>
            <p:nvPr/>
          </p:nvSpPr>
          <p:spPr>
            <a:xfrm>
              <a:off x="0" y="1252440"/>
              <a:ext cx="9143640" cy="26316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endParaRPr lang="ru-RU" sz="1400" b="1" spc="-1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94" name="Rectangle 39"/>
            <p:cNvSpPr/>
            <p:nvPr/>
          </p:nvSpPr>
          <p:spPr>
            <a:xfrm>
              <a:off x="0" y="1162080"/>
              <a:ext cx="9143640" cy="1281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endParaRPr lang="ru-RU" sz="1400" b="1" spc="-1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95" name="Text Box 40"/>
            <p:cNvSpPr/>
            <p:nvPr/>
          </p:nvSpPr>
          <p:spPr>
            <a:xfrm>
              <a:off x="519120" y="127080"/>
              <a:ext cx="8319600" cy="857160"/>
            </a:xfrm>
            <a:prstGeom prst="rect">
              <a:avLst/>
            </a:prstGeom>
            <a:noFill/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spAutoFit/>
            </a:bodyPr>
            <a:lstStyle/>
            <a:p>
              <a:pPr algn="ctr">
                <a:lnSpc>
                  <a:spcPct val="90000"/>
                </a:lnSpc>
              </a:pPr>
              <a:endParaRPr lang="ru-RU" spc="-1" dirty="0">
                <a:solidFill>
                  <a:srgbClr val="000000"/>
                </a:solidFill>
                <a:latin typeface="Open Sans"/>
              </a:endParaRPr>
            </a:p>
            <a:p>
              <a:pPr algn="ctr">
                <a:lnSpc>
                  <a:spcPct val="90000"/>
                </a:lnSpc>
              </a:pPr>
              <a:r>
                <a:rPr lang="ru-RU" b="1" spc="-1" dirty="0">
                  <a:solidFill>
                    <a:srgbClr val="4040B2"/>
                  </a:solidFill>
                  <a:latin typeface="Calibri"/>
                </a:rPr>
                <a:t>Центральное управление Федеральной службы по экологическому, </a:t>
              </a:r>
              <a:endParaRPr lang="ru-RU" spc="-1" dirty="0">
                <a:solidFill>
                  <a:srgbClr val="000000"/>
                </a:solidFill>
                <a:latin typeface="Open Sans"/>
              </a:endParaRPr>
            </a:p>
            <a:p>
              <a:pPr algn="ctr">
                <a:lnSpc>
                  <a:spcPct val="90000"/>
                </a:lnSpc>
              </a:pPr>
              <a:r>
                <a:rPr lang="ru-RU" b="1" spc="-1" dirty="0">
                  <a:solidFill>
                    <a:srgbClr val="4040B2"/>
                  </a:solidFill>
                  <a:latin typeface="Calibri"/>
                </a:rPr>
                <a:t>технологическому и атомному надзору</a:t>
              </a:r>
              <a:endParaRPr lang="ru-RU" spc="-1" dirty="0">
                <a:solidFill>
                  <a:srgbClr val="000000"/>
                </a:solidFill>
                <a:latin typeface="Open Sans"/>
              </a:endParaRPr>
            </a:p>
          </p:txBody>
        </p:sp>
        <p:pic>
          <p:nvPicPr>
            <p:cNvPr id="96" name="Picture 41" descr="fsetan_emblema2007"/>
            <p:cNvPicPr/>
            <p:nvPr/>
          </p:nvPicPr>
          <p:blipFill>
            <a:blip r:embed="rId3"/>
            <a:stretch/>
          </p:blipFill>
          <p:spPr>
            <a:xfrm>
              <a:off x="324000" y="549360"/>
              <a:ext cx="1056960" cy="11887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98" name="Line 2"/>
          <p:cNvSpPr/>
          <p:nvPr/>
        </p:nvSpPr>
        <p:spPr>
          <a:xfrm>
            <a:off x="0" y="-987120"/>
            <a:ext cx="9144000" cy="360"/>
          </a:xfrm>
          <a:prstGeom prst="line">
            <a:avLst/>
          </a:prstGeom>
          <a:ln w="3810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ctr" anchorCtr="1">
            <a:noAutofit/>
          </a:bodyPr>
          <a:lstStyle/>
          <a:p>
            <a:endParaRPr lang="ru-RU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653989" y="636674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</a:rPr>
              <a:t>9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16" name="TextBox 1"/>
          <p:cNvSpPr txBox="1"/>
          <p:nvPr/>
        </p:nvSpPr>
        <p:spPr>
          <a:xfrm>
            <a:off x="347407" y="1735937"/>
            <a:ext cx="8665058" cy="390106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500" b="1" kern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Центрального управления Ростехнадзора в </a:t>
            </a:r>
            <a:r>
              <a:rPr kumimoji="0" lang="ru-RU" sz="15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комиссиях муниципальных образований Ярославской области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5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</a:p>
          <a:p>
            <a:pPr marL="0" marR="0" lvl="0" indent="0" algn="just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5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Должностные лица Управления приняли участие в работе комиссий, образованных органами местного самоуправления Ярославской области, по оценки обеспечения готовности теплоснабжающих </a:t>
            </a:r>
            <a:br>
              <a:rPr kumimoji="0" lang="ru-RU" sz="15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sz="15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и теплосетевых организаций. </a:t>
            </a:r>
          </a:p>
          <a:p>
            <a:pPr marL="0" marR="0" lvl="0" indent="0" algn="just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5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Проведена оценка </a:t>
            </a:r>
            <a:r>
              <a:rPr kumimoji="0" lang="ru-RU" sz="15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77 </a:t>
            </a:r>
            <a:r>
              <a:rPr kumimoji="0" lang="ru-RU" sz="15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организаций, осуществляющих деятельность в сфере теплоснабжение </a:t>
            </a:r>
            <a:br>
              <a:rPr kumimoji="0" lang="ru-RU" sz="15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sz="15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 территории Ярославской области.</a:t>
            </a:r>
          </a:p>
          <a:p>
            <a:pPr marL="0" marR="0" lvl="0" indent="0" algn="just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5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По результатам оценки обеспечения готовности теплоснабжающих и теплосетевых организаций должностными лицами Управления выявлено </a:t>
            </a:r>
            <a:r>
              <a:rPr kumimoji="0" lang="ru-RU" sz="15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6108</a:t>
            </a:r>
            <a:r>
              <a:rPr kumimoji="0" lang="ru-RU" sz="15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нарушений требований Правил обеспечения готовности к отопительному периоду № 2234. Акты оценки обеспечения готовности теплоснабжающих и </a:t>
            </a:r>
            <a:r>
              <a:rPr kumimoji="0" lang="ru-RU" sz="15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теплосетевых</a:t>
            </a:r>
            <a:r>
              <a:rPr kumimoji="0" lang="ru-RU" sz="15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организаций подписаны должностными лицами Управления с особым мнением. </a:t>
            </a:r>
          </a:p>
        </p:txBody>
      </p:sp>
    </p:spTree>
    <p:extLst>
      <p:ext uri="{BB962C8B-B14F-4D97-AF65-F5344CB8AC3E}">
        <p14:creationId xmlns:p14="http://schemas.microsoft.com/office/powerpoint/2010/main" val="2543697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Оформление по умолчанию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Оформление по умолчанию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Оформление по умолчанию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Оформление по умолчанию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Оформление по умолчанию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Оформление по умолчанию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2309</TotalTime>
  <Words>650</Words>
  <Application>Microsoft Office PowerPoint</Application>
  <PresentationFormat>Экран (4:3)</PresentationFormat>
  <Paragraphs>222</Paragraphs>
  <Slides>16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16</vt:i4>
      </vt:variant>
    </vt:vector>
  </HeadingPairs>
  <TitlesOfParts>
    <vt:vector size="27" baseType="lpstr">
      <vt:lpstr>Arial</vt:lpstr>
      <vt:lpstr>Calibri</vt:lpstr>
      <vt:lpstr>DejaVu Sans</vt:lpstr>
      <vt:lpstr>Open Sans</vt:lpstr>
      <vt:lpstr>Symbol</vt:lpstr>
      <vt:lpstr>Tempora LGC Uni</vt:lpstr>
      <vt:lpstr>Times New Roman</vt:lpstr>
      <vt:lpstr>Wingdings</vt:lpstr>
      <vt:lpstr>Оформление по умолчанию</vt:lpstr>
      <vt:lpstr>2_Оформление по умолчанию</vt:lpstr>
      <vt:lpstr>1_Оформление 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Колесников Иван Николаевич</dc:creator>
  <cp:lastModifiedBy>Пользователь</cp:lastModifiedBy>
  <cp:revision>150</cp:revision>
  <cp:lastPrinted>2023-11-22T05:52:06Z</cp:lastPrinted>
  <dcterms:created xsi:type="dcterms:W3CDTF">2022-05-05T08:18:57Z</dcterms:created>
  <dcterms:modified xsi:type="dcterms:W3CDTF">2025-11-25T05:46:41Z</dcterms:modified>
</cp:coreProperties>
</file>